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98" r:id="rId2"/>
    <p:sldId id="544" r:id="rId3"/>
    <p:sldId id="460" r:id="rId4"/>
    <p:sldId id="590" r:id="rId5"/>
    <p:sldId id="483" r:id="rId6"/>
    <p:sldId id="575" r:id="rId7"/>
    <p:sldId id="573" r:id="rId8"/>
    <p:sldId id="467" r:id="rId9"/>
    <p:sldId id="574" r:id="rId10"/>
    <p:sldId id="439" r:id="rId11"/>
    <p:sldId id="576" r:id="rId12"/>
    <p:sldId id="564" r:id="rId13"/>
    <p:sldId id="441" r:id="rId14"/>
    <p:sldId id="443" r:id="rId15"/>
    <p:sldId id="447" r:id="rId16"/>
    <p:sldId id="557" r:id="rId17"/>
    <p:sldId id="586" r:id="rId18"/>
    <p:sldId id="577" r:id="rId19"/>
    <p:sldId id="593" r:id="rId20"/>
    <p:sldId id="594" r:id="rId21"/>
    <p:sldId id="578" r:id="rId22"/>
    <p:sldId id="468" r:id="rId23"/>
    <p:sldId id="562" r:id="rId24"/>
    <p:sldId id="484" r:id="rId25"/>
    <p:sldId id="472" r:id="rId26"/>
    <p:sldId id="473" r:id="rId27"/>
    <p:sldId id="471" r:id="rId28"/>
    <p:sldId id="550" r:id="rId29"/>
    <p:sldId id="551" r:id="rId30"/>
    <p:sldId id="597" r:id="rId31"/>
    <p:sldId id="587" r:id="rId32"/>
    <p:sldId id="547" r:id="rId33"/>
    <p:sldId id="546" r:id="rId34"/>
    <p:sldId id="582" r:id="rId35"/>
    <p:sldId id="583" r:id="rId36"/>
    <p:sldId id="589" r:id="rId37"/>
    <p:sldId id="556" r:id="rId38"/>
    <p:sldId id="571" r:id="rId39"/>
    <p:sldId id="572" r:id="rId40"/>
    <p:sldId id="568" r:id="rId41"/>
    <p:sldId id="584" r:id="rId42"/>
    <p:sldId id="585" r:id="rId43"/>
    <p:sldId id="580" r:id="rId44"/>
    <p:sldId id="581" r:id="rId45"/>
    <p:sldId id="595" r:id="rId46"/>
    <p:sldId id="596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FF0000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1" autoAdjust="0"/>
    <p:restoredTop sz="94458" autoAdjust="0"/>
  </p:normalViewPr>
  <p:slideViewPr>
    <p:cSldViewPr>
      <p:cViewPr varScale="1">
        <p:scale>
          <a:sx n="72" d="100"/>
          <a:sy n="72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jpe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5C78B3C5-E0D0-4F3A-8EBC-38FD013673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4AB1C682-BE58-4894-A622-11FFD88C5C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C5259F00-5E48-4F50-8A4A-163C21D0FB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3BC02712-76B1-4F8C-B377-33676CEE5C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="" xmlns:a16="http://schemas.microsoft.com/office/drawing/2014/main" id="{CB92158F-DE39-4C73-9B1F-9322D23CDA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>
            <a:extLst>
              <a:ext uri="{FF2B5EF4-FFF2-40B4-BE49-F238E27FC236}">
                <a16:creationId xmlns="" xmlns:a16="http://schemas.microsoft.com/office/drawing/2014/main" id="{FC0B4BDE-ED0B-419F-BA05-B1E808355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7328B5-ABB5-4C2B-BC90-BCC63B0E2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10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="" xmlns:a16="http://schemas.microsoft.com/office/drawing/2014/main" id="{D552641F-26A7-44E4-BD00-ED1112EAE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="" xmlns:a16="http://schemas.microsoft.com/office/drawing/2014/main" id="{46C64B4E-FDB7-409B-825A-358EC97AD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="" xmlns:a16="http://schemas.microsoft.com/office/drawing/2014/main" id="{5C33ADE1-1858-4F06-92B7-A0C07883A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A1245-16C6-4621-8373-E74878C33CB0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28B5-ABB5-4C2B-BC90-BCC63B0E2D19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36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="" xmlns:a16="http://schemas.microsoft.com/office/drawing/2014/main" id="{4DBFD38A-7DF9-4ECD-8261-A64F4631C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="" xmlns:a16="http://schemas.microsoft.com/office/drawing/2014/main" id="{3D47315D-EFFC-4182-9434-F6C6A7DB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="" xmlns:a16="http://schemas.microsoft.com/office/drawing/2014/main" id="{370F228B-5B31-4FCA-8EEC-2E74579DD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D2561-C133-47C9-AAA2-BFD2A38E8159}" type="slidenum">
              <a:rPr lang="ru-RU" altLang="ru-RU" smtClean="0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70B524F-32F9-4067-AB18-DA516A052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1F062D-91D6-46D5-87DD-0F678AC62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04A4AD-3454-4FCD-9858-FB1FD8258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AA75-41D4-4FAD-8B9C-26648D395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0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E61C84-8BC4-492B-AE32-61A4427A8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4C64D83-B8D8-4046-A1DD-585C3A5C5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A082D73-9B02-488E-AF50-BF3FA1C7A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B565-E411-4879-95F4-848C384F8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11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8C97E8-6D96-4DF9-8CDB-87587EF8C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ECFD2B-EA03-4D46-BD2A-6CDD68CA0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0E10A52-CA8E-4997-8156-B5889C736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11A0-CEE6-45F9-A3DB-04E89D29A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9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3BA8606-F4FE-4987-9C21-16083E610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05C0DC-F113-4B2A-83F5-F2A81B752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2A019FC-9E65-4390-89AD-13EEC7CFE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B3AF-6117-42B6-BE56-56E1BAC3E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F73B39-17CA-49C5-AC15-BDA71258B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2485B0-22BC-4362-B35A-2230EFA20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585A095-80E1-47AA-806D-03AA60784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7CBBD-6913-4128-9018-A032D4558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6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3CADBD4-BC32-4F9B-9867-1B88C1B62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C966EF-212E-44CF-9E67-26E7BE073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D847E7-91E3-4B4F-9AA0-2C500CD63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C8B5-E7FC-413D-BDAB-AE665FDE2F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24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D5B1DDA-B1AC-4851-A40B-A9EED31FB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420CBB2-FCAD-4283-AF8C-DC6F03BC9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9EBA323-594F-4D88-A73A-42C3FDBD7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7D11-5DDB-421A-BDDC-94BB7AD9F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1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48257A2-9B17-4428-A60A-DBBB6095F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61F633C-D77F-4219-B276-8CB17F46D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01E3457-A64F-41BF-8890-82E6FEA11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0246-DB16-468A-BD9D-F5100D728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38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24698EF-0E1C-44EE-B126-5710F7503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BA82440-6800-47D4-B1DF-384B5DE0B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C11C85F-CFB1-467E-AF33-EFC7575D6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2293-BDEE-451B-B62E-148358197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6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009635-A886-49BF-9161-9EA70706C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4848791-2415-4124-8881-0D1630496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307DDE-9730-4038-8B1A-09AFF0E6A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F863-FC04-468B-A489-2F8FD9700A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55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45B64B7-1F02-4C02-BAEB-CB3B8543E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61CED4-2570-4361-A8B4-F3AD429ED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0204FC-35B1-44E9-86FA-D5F864DD0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27BA-7BB6-436D-9890-B8FFE5C50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1AA0EDD-1CAA-42C6-A601-E59C8AA38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9FE2195-E2C4-46E4-BF32-0DF28EAA8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94D4FAD-472E-4969-98A0-C0AE81DDE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2C1C90B-F55D-4F18-94FE-AD1AC611C2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EDC0E81-D305-469E-9593-9844AA41DB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8B69882-01E2-4095-B61B-66B423283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ot_metalwork.jpg?uselang=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body-colours-vertical.png?uselang=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8/81/Ernest_Solvay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E%D0%B1%D0%B5%D0%BB%D0%B5%D0%B2%D1%81%D0%BA%D0%B0%D1%8F_%D0%BF%D1%80%D0%B5%D0%BC%D0%B8%D1%8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tif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C%D1%86%D1%8B" TargetMode="Externa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en.wikipedia.org/wiki/File:Einstein_1933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ru.wikiquote.org/wiki/%D0%A4%D0%B0%D0%B9%D0%BB:JH_Poincare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_harmonic_oscillator.gif?uselang=ru" TargetMode="Externa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9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mmons.wikimedia.org/wiki/File:Blackbody-lg.pn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48DEA0-57EB-4C61-BCFF-9959E1911163}"/>
              </a:ext>
            </a:extLst>
          </p:cNvPr>
          <p:cNvSpPr txBox="1"/>
          <p:nvPr/>
        </p:nvSpPr>
        <p:spPr>
          <a:xfrm>
            <a:off x="0" y="1340768"/>
            <a:ext cx="915352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3300"/>
                </a:solidFill>
              </a:rPr>
              <a:t>ФИЗИКА </a:t>
            </a:r>
          </a:p>
          <a:p>
            <a:pPr algn="ctr"/>
            <a:r>
              <a:rPr lang="ru-RU" sz="8000" dirty="0">
                <a:solidFill>
                  <a:srgbClr val="3333FF"/>
                </a:solidFill>
              </a:rPr>
              <a:t>на рубеже </a:t>
            </a:r>
          </a:p>
          <a:p>
            <a:pPr algn="ctr"/>
            <a:r>
              <a:rPr lang="ru-RU" sz="8000" dirty="0">
                <a:solidFill>
                  <a:srgbClr val="3333FF"/>
                </a:solidFill>
              </a:rPr>
              <a:t>19 – 20 веков</a:t>
            </a:r>
          </a:p>
        </p:txBody>
      </p:sp>
      <p:pic>
        <p:nvPicPr>
          <p:cNvPr id="57346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39" y="6142038"/>
            <a:ext cx="3078163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6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="" xmlns:a16="http://schemas.microsoft.com/office/drawing/2014/main" id="{E40AC910-2F3A-4DD1-B17C-34B578BC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884"/>
            <a:ext cx="9144000" cy="3786188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</a:rPr>
              <a:t>На рубеже </a:t>
            </a:r>
            <a:r>
              <a:rPr lang="en-US" altLang="ru-RU" sz="4800" b="1">
                <a:solidFill>
                  <a:srgbClr val="FF0000"/>
                </a:solidFill>
              </a:rPr>
              <a:t>IXX-XX </a:t>
            </a:r>
            <a:r>
              <a:rPr lang="ru-RU" altLang="ru-RU" sz="4800" b="1">
                <a:solidFill>
                  <a:srgbClr val="FF0000"/>
                </a:solidFill>
              </a:rPr>
              <a:t>веков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</a:rPr>
              <a:t>в классической физики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</a:rPr>
              <a:t>возникли непреодолимые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</a:rPr>
              <a:t>противоречия</a:t>
            </a:r>
            <a:r>
              <a:rPr lang="en-US" altLang="ru-RU" sz="4800" b="1">
                <a:solidFill>
                  <a:srgbClr val="FF0000"/>
                </a:solidFill>
              </a:rPr>
              <a:t> </a:t>
            </a:r>
            <a:endParaRPr lang="ru-RU" altLang="ru-RU" sz="4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</a:rPr>
              <a:t>в целом ряде направлений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365104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«Ультрафиолетовая катастрофа»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5403AB-ADF2-4DBF-B6E6-15C5E2DE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Основные противоречия сложившиеся в физике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на рубеже </a:t>
            </a:r>
            <a:r>
              <a:rPr lang="en-US" altLang="ru-RU" sz="4000" b="1" dirty="0">
                <a:solidFill>
                  <a:srgbClr val="FF0000"/>
                </a:solidFill>
              </a:rPr>
              <a:t>IX – XX </a:t>
            </a:r>
            <a:r>
              <a:rPr lang="ru-RU" altLang="ru-RU" sz="4000" b="1" dirty="0">
                <a:solidFill>
                  <a:srgbClr val="FF0000"/>
                </a:solidFill>
              </a:rPr>
              <a:t>веков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7E9ACB-FA1F-49E3-AFDE-1A38D12CA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888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1. </a:t>
            </a:r>
            <a:r>
              <a:rPr lang="ru-RU" altLang="ru-RU" sz="1800" b="1" dirty="0">
                <a:solidFill>
                  <a:srgbClr val="0000CC"/>
                </a:solidFill>
              </a:rPr>
              <a:t>Строение атома и его стабильность невозможно объяснить с точки зрения электродинамики.</a:t>
            </a:r>
            <a:endParaRPr lang="ru-RU" alt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C48C19-1622-4B50-A353-D46C3B97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" y="306896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2.</a:t>
            </a:r>
            <a:r>
              <a:rPr lang="ru-RU" altLang="ru-RU" sz="1800" b="1" dirty="0">
                <a:solidFill>
                  <a:srgbClr val="0000CC"/>
                </a:solidFill>
              </a:rPr>
              <a:t> Классическая теория не может объяснить линейчатый спектры испускания и поглощения света атомами. Почему дискретные частоты, связанны простыми алгебраическими соотношениями например,  для серии </a:t>
            </a:r>
            <a:r>
              <a:rPr lang="ru-RU" altLang="ru-RU" sz="1800" b="1" dirty="0" err="1">
                <a:solidFill>
                  <a:srgbClr val="0000CC"/>
                </a:solidFill>
              </a:rPr>
              <a:t>Бальмера</a:t>
            </a:r>
            <a:r>
              <a:rPr lang="ru-RU" altLang="ru-RU" sz="1800" b="1" dirty="0">
                <a:solidFill>
                  <a:srgbClr val="0000CC"/>
                </a:solidFill>
              </a:rPr>
              <a:t> в спектре атома водорода</a:t>
            </a:r>
            <a:r>
              <a:rPr lang="en-US" altLang="ru-RU" sz="1800" b="1" dirty="0">
                <a:solidFill>
                  <a:srgbClr val="0000CC"/>
                </a:solidFill>
              </a:rPr>
              <a:t>              </a:t>
            </a:r>
            <a:r>
              <a:rPr lang="ru-RU" altLang="ru-RU" sz="1800" b="1" dirty="0">
                <a:solidFill>
                  <a:srgbClr val="0000CC"/>
                </a:solidFill>
              </a:rPr>
              <a:t> </a:t>
            </a:r>
            <a:endParaRPr lang="ru-RU" altLang="ru-RU" sz="1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56269"/>
              </p:ext>
            </p:extLst>
          </p:nvPr>
        </p:nvGraphicFramePr>
        <p:xfrm>
          <a:off x="3203848" y="3941867"/>
          <a:ext cx="1851902" cy="3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Equation" r:id="rId3" imgW="1295280" imgH="279360" progId="Equation.DSMT4">
                  <p:embed/>
                </p:oleObj>
              </mc:Choice>
              <mc:Fallback>
                <p:oleObj name="Equation" r:id="rId3" imgW="1295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3941867"/>
                        <a:ext cx="1851902" cy="39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6B3502-2BB3-4F91-8F5F-9B325291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6" y="4365104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3. </a:t>
            </a:r>
            <a:r>
              <a:rPr lang="ru-RU" altLang="ru-RU" sz="1800" b="1" dirty="0">
                <a:solidFill>
                  <a:srgbClr val="0000CC"/>
                </a:solidFill>
              </a:rPr>
              <a:t>Фотоэффект. Невозможность объяснить красную границу фотоэффекта и зависимость энергии фотоэлектронов только от частоты </a:t>
            </a:r>
            <a:r>
              <a:rPr lang="el-GR" altLang="ru-RU" sz="1800" b="1" dirty="0">
                <a:solidFill>
                  <a:srgbClr val="0000CC"/>
                </a:solidFill>
              </a:rPr>
              <a:t>ω≥ ω</a:t>
            </a:r>
            <a:r>
              <a:rPr lang="en-US" altLang="ru-RU" sz="1800" b="1" baseline="-25000" dirty="0">
                <a:solidFill>
                  <a:srgbClr val="0000CC"/>
                </a:solidFill>
              </a:rPr>
              <a:t>min</a:t>
            </a:r>
            <a:r>
              <a:rPr lang="ru-RU" altLang="ru-RU" sz="1800" b="1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34F9E5-AA88-44F4-A53C-FDA4836F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5184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4. </a:t>
            </a:r>
            <a:r>
              <a:rPr lang="ru-RU" altLang="ru-RU" sz="1800" b="1" dirty="0">
                <a:solidFill>
                  <a:srgbClr val="0000CC"/>
                </a:solidFill>
              </a:rPr>
              <a:t>Невозможно объяснить зависимость интенсивности излучения чёрного тела от частоты и температуры.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9976" y="580526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/>
              <a:t>5. </a:t>
            </a:r>
            <a:r>
              <a:rPr lang="ru-RU" altLang="ru-RU" b="1" dirty="0">
                <a:solidFill>
                  <a:srgbClr val="0000CC"/>
                </a:solidFill>
              </a:rPr>
              <a:t>Невозможно объяснить теплоёмкость твёрдых тел и газов при низкой температуре. </a:t>
            </a:r>
          </a:p>
        </p:txBody>
      </p:sp>
    </p:spTree>
    <p:extLst>
      <p:ext uri="{BB962C8B-B14F-4D97-AF65-F5344CB8AC3E}">
        <p14:creationId xmlns:p14="http://schemas.microsoft.com/office/powerpoint/2010/main" val="41999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="" xmlns:a16="http://schemas.microsoft.com/office/drawing/2014/main" id="{45F1DAEC-749B-4F0C-8C14-9EE9B594B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989138"/>
            <a:ext cx="9144001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/>
              <a:t>«</a:t>
            </a:r>
            <a:r>
              <a:rPr lang="ru-RU" altLang="ru-RU" b="1" dirty="0" err="1"/>
              <a:t>Кра́сная</a:t>
            </a:r>
            <a:r>
              <a:rPr lang="ru-RU" altLang="ru-RU" b="1" dirty="0"/>
              <a:t>» </a:t>
            </a:r>
            <a:r>
              <a:rPr lang="ru-RU" altLang="ru-RU" b="1" dirty="0" err="1"/>
              <a:t>грани́ца</a:t>
            </a:r>
            <a:r>
              <a:rPr lang="ru-RU" altLang="ru-RU" b="1" dirty="0"/>
              <a:t> </a:t>
            </a:r>
            <a:r>
              <a:rPr lang="ru-RU" altLang="ru-RU" b="1" dirty="0" err="1"/>
              <a:t>фотоэффе́кта</a:t>
            </a:r>
            <a:r>
              <a:rPr lang="ru-RU" altLang="ru-RU" dirty="0"/>
              <a:t> — минимальная частота или максимальная длина волны света, при которой ещё возможен внешний фотоэффект </a:t>
            </a:r>
          </a:p>
        </p:txBody>
      </p:sp>
      <p:sp>
        <p:nvSpPr>
          <p:cNvPr id="27651" name="AutoShape 2" descr="{\displaystyle \nu _{min}}">
            <a:extLst>
              <a:ext uri="{FF2B5EF4-FFF2-40B4-BE49-F238E27FC236}">
                <a16:creationId xmlns="" xmlns:a16="http://schemas.microsoft.com/office/drawing/2014/main" id="{6E227546-01FE-4045-BF34-3D07359C6C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7350" y="-523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2" name="AutoShape 3" descr="\lambda _{{max}}">
            <a:extLst>
              <a:ext uri="{FF2B5EF4-FFF2-40B4-BE49-F238E27FC236}">
                <a16:creationId xmlns="" xmlns:a16="http://schemas.microsoft.com/office/drawing/2014/main" id="{3E025F46-4BB3-4192-9E9F-BFBF2BDD5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34638" y="-523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="" xmlns:a16="http://schemas.microsoft.com/office/drawing/2014/main" id="{73A98D8E-F410-421D-B80B-98CE7D23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9144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Для объяснения излучения нагретого тела были применены классические методы (термодинамика электродинамика и статистическая физика), и они дали ряд важных и отчасти верных результатов, однако полностью решить проблему эти методы не смогли, приведя в конечном итоге не только к резкому расхождению с экспериментом, но и к внутреннему противоречию - так называемой </a:t>
            </a:r>
            <a:r>
              <a:rPr lang="ru-RU" altLang="ru-RU" sz="3600" b="1">
                <a:solidFill>
                  <a:srgbClr val="FF0000"/>
                </a:solidFill>
              </a:rPr>
              <a:t>ультрафиолетовой катастрофе!!!</a:t>
            </a:r>
            <a:r>
              <a:rPr lang="ru-RU" altLang="ru-RU" sz="36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="" xmlns:a16="http://schemas.microsoft.com/office/drawing/2014/main" id="{98B84AA2-63AD-4200-ACAC-55FBAABD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144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Тепловое излучение твердого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www.physics.ru/courses/op25part2/content/chapter5/section/paragraph1/images/5-1-1.gif">
            <a:extLst>
              <a:ext uri="{FF2B5EF4-FFF2-40B4-BE49-F238E27FC236}">
                <a16:creationId xmlns="" xmlns:a16="http://schemas.microsoft.com/office/drawing/2014/main" id="{8989B684-B047-43AB-9C4D-DD44E89F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7590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>
            <a:extLst>
              <a:ext uri="{FF2B5EF4-FFF2-40B4-BE49-F238E27FC236}">
                <a16:creationId xmlns="" xmlns:a16="http://schemas.microsoft.com/office/drawing/2014/main" id="{5C555D2B-738B-44BD-9F9D-0E3C38A1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3546475"/>
            <a:ext cx="6259512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Излучение, находящееся в термодинамическом равновесии с окружающими его телами, называется </a:t>
            </a:r>
            <a:r>
              <a:rPr lang="ru-RU" altLang="ru-RU" sz="2000" b="1" i="1" dirty="0">
                <a:solidFill>
                  <a:srgbClr val="3333FF"/>
                </a:solidFill>
              </a:rPr>
              <a:t>равновесным</a:t>
            </a:r>
            <a:r>
              <a:rPr lang="ru-RU" altLang="ru-RU" sz="2000" b="1" dirty="0">
                <a:solidFill>
                  <a:srgbClr val="3333FF"/>
                </a:solidFill>
              </a:rPr>
              <a:t> или </a:t>
            </a:r>
            <a:r>
              <a:rPr lang="ru-RU" altLang="ru-RU" sz="2000" b="1" i="1" dirty="0">
                <a:solidFill>
                  <a:srgbClr val="3333FF"/>
                </a:solidFill>
              </a:rPr>
              <a:t>черным излучением. </a:t>
            </a:r>
            <a:r>
              <a:rPr lang="ru-RU" altLang="ru-RU" sz="2000" b="1" dirty="0">
                <a:solidFill>
                  <a:srgbClr val="3333FF"/>
                </a:solidFill>
              </a:rPr>
              <a:t>Плотность энергии равновесного излучения и его спектральный состав зависят только от температуры. Такое тело называют </a:t>
            </a:r>
            <a:r>
              <a:rPr lang="ru-RU" altLang="ru-RU" sz="2000" b="1" i="1" dirty="0">
                <a:solidFill>
                  <a:srgbClr val="3333FF"/>
                </a:solidFill>
              </a:rPr>
              <a:t>абсолютно черным. Равновесная температура называется температурой черного тела. </a:t>
            </a:r>
            <a:endParaRPr lang="ru-RU" altLang="ru-RU" sz="2000" b="1" dirty="0">
              <a:solidFill>
                <a:srgbClr val="3333FF"/>
              </a:solidFill>
            </a:endParaRPr>
          </a:p>
        </p:txBody>
      </p:sp>
      <p:pic>
        <p:nvPicPr>
          <p:cNvPr id="15364" name="Рисунок 6" descr="https://upload.wikimedia.org/wikipedia/commons/thumb/a/a9/Hot_metalwork.jpg/200px-Hot_metalwork.jpg">
            <a:hlinkClick r:id="rId3"/>
            <a:extLst>
              <a:ext uri="{FF2B5EF4-FFF2-40B4-BE49-F238E27FC236}">
                <a16:creationId xmlns="" xmlns:a16="http://schemas.microsoft.com/office/drawing/2014/main" id="{DD4A8E88-3D22-406C-94DD-D937450D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6733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7">
            <a:extLst>
              <a:ext uri="{FF2B5EF4-FFF2-40B4-BE49-F238E27FC236}">
                <a16:creationId xmlns="" xmlns:a16="http://schemas.microsoft.com/office/drawing/2014/main" id="{A8361A16-67B1-484E-9285-D9019753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582738"/>
            <a:ext cx="6259512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Абсолютно чёрное тело — физическая идеализация, тело, поглощающее всё падающее на него электромагнитное излучение во всех диапазонах и ничего не отражающее. Эта модель и термин были предложен Густавом Кирхгофом в 1</a:t>
            </a:r>
            <a:r>
              <a:rPr lang="en-US" altLang="ru-RU" sz="2000" b="1">
                <a:solidFill>
                  <a:srgbClr val="3333FF"/>
                </a:solidFill>
              </a:rPr>
              <a:t>8</a:t>
            </a:r>
            <a:r>
              <a:rPr lang="ru-RU" altLang="ru-RU" sz="2000" b="1">
                <a:solidFill>
                  <a:srgbClr val="3333FF"/>
                </a:solidFill>
              </a:rPr>
              <a:t>82 году.</a:t>
            </a:r>
          </a:p>
        </p:txBody>
      </p:sp>
      <p:sp>
        <p:nvSpPr>
          <p:cNvPr id="15366" name="TextBox 1">
            <a:extLst>
              <a:ext uri="{FF2B5EF4-FFF2-40B4-BE49-F238E27FC236}">
                <a16:creationId xmlns="" xmlns:a16="http://schemas.microsoft.com/office/drawing/2014/main" id="{A3E25C41-B545-4E10-9D9B-3279FB01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144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Тепловое излучение </a:t>
            </a:r>
            <a:endParaRPr lang="en-US" altLang="ru-RU" sz="44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твердого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Безымянный.tif">
            <a:extLst>
              <a:ext uri="{FF2B5EF4-FFF2-40B4-BE49-F238E27FC236}">
                <a16:creationId xmlns="" xmlns:a16="http://schemas.microsoft.com/office/drawing/2014/main" id="{2A38B9CD-562F-45EE-9CC9-43DA9612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2375"/>
            <a:ext cx="74882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>
            <a:extLst>
              <a:ext uri="{FF2B5EF4-FFF2-40B4-BE49-F238E27FC236}">
                <a16:creationId xmlns="" xmlns:a16="http://schemas.microsoft.com/office/drawing/2014/main" id="{45B9D36C-9468-43A5-8E49-C8C6D09C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Температура и цвет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излучения нагретого тела</a:t>
            </a:r>
          </a:p>
        </p:txBody>
      </p:sp>
      <p:pic>
        <p:nvPicPr>
          <p:cNvPr id="16388" name="Рисунок 3" descr="Blackbody-colours-vertical.png">
            <a:hlinkClick r:id="rId3"/>
            <a:extLst>
              <a:ext uri="{FF2B5EF4-FFF2-40B4-BE49-F238E27FC236}">
                <a16:creationId xmlns="" xmlns:a16="http://schemas.microsoft.com/office/drawing/2014/main" id="{B15E9040-F5B3-469C-8472-A6DBF9E8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36838"/>
            <a:ext cx="4778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="" xmlns:a16="http://schemas.microsoft.com/office/drawing/2014/main" id="{E2899437-E40F-48FF-BA7C-2DD82951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00050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Закон излучения Кирхгофа: </a:t>
            </a:r>
            <a:endParaRPr lang="en-US" altLang="ru-RU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отношение </a:t>
            </a:r>
            <a:r>
              <a:rPr lang="ru-RU" altLang="ru-RU" sz="2000" b="1" dirty="0" err="1">
                <a:solidFill>
                  <a:srgbClr val="3333FF"/>
                </a:solidFill>
              </a:rPr>
              <a:t>испускательной</a:t>
            </a:r>
            <a:r>
              <a:rPr lang="ru-RU" altLang="ru-RU" sz="2000" b="1" dirty="0">
                <a:solidFill>
                  <a:srgbClr val="3333FF"/>
                </a:solidFill>
              </a:rPr>
              <a:t> </a:t>
            </a:r>
            <a:r>
              <a:rPr lang="en-US" altLang="ru-RU" sz="2000" b="1" dirty="0">
                <a:solidFill>
                  <a:srgbClr val="3333FF"/>
                </a:solidFill>
              </a:rPr>
              <a:t>- </a:t>
            </a:r>
            <a:r>
              <a:rPr lang="en-US" altLang="ru-RU" sz="2000" b="1" i="1" dirty="0"/>
              <a:t>r(</a:t>
            </a:r>
            <a:r>
              <a:rPr lang="en-US" altLang="ru-RU" sz="2000" b="1" i="1" dirty="0" err="1">
                <a:latin typeface="Symbol" panose="05050102010706020507" pitchFamily="18" charset="2"/>
              </a:rPr>
              <a:t>w</a:t>
            </a:r>
            <a:r>
              <a:rPr lang="en-US" altLang="ru-RU" sz="2000" b="1" i="1" dirty="0" err="1"/>
              <a:t>,T</a:t>
            </a:r>
            <a:r>
              <a:rPr lang="en-US" altLang="ru-RU" sz="2000" b="1" i="1" dirty="0"/>
              <a:t>)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и поглощательной </a:t>
            </a:r>
            <a:r>
              <a:rPr lang="en-US" altLang="ru-RU" sz="2000" b="1" dirty="0">
                <a:solidFill>
                  <a:srgbClr val="3333FF"/>
                </a:solidFill>
              </a:rPr>
              <a:t>– </a:t>
            </a:r>
            <a:r>
              <a:rPr lang="en-US" altLang="ru-RU" sz="2000" b="1" i="1" dirty="0"/>
              <a:t>a(</a:t>
            </a:r>
            <a:r>
              <a:rPr lang="en-US" altLang="ru-RU" sz="2000" b="1" i="1" dirty="0" err="1">
                <a:latin typeface="Symbol" panose="05050102010706020507" pitchFamily="18" charset="2"/>
              </a:rPr>
              <a:t>w</a:t>
            </a:r>
            <a:r>
              <a:rPr lang="en-US" altLang="ru-RU" sz="2000" b="1" i="1" dirty="0" err="1"/>
              <a:t>,T</a:t>
            </a:r>
            <a:r>
              <a:rPr lang="en-US" altLang="ru-RU" sz="2000" b="1" i="1" dirty="0"/>
              <a:t>)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способностей не зависит от природы тела и является универсальной функцией частоты (длины волны) и температуры </a:t>
            </a:r>
            <a:r>
              <a:rPr lang="ru-RU" altLang="ru-RU" sz="2000" b="1" dirty="0">
                <a:solidFill>
                  <a:srgbClr val="FF0000"/>
                </a:solidFill>
              </a:rPr>
              <a:t>(1862 г.)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20483" name="TextBox 4">
            <a:extLst>
              <a:ext uri="{FF2B5EF4-FFF2-40B4-BE49-F238E27FC236}">
                <a16:creationId xmlns="" xmlns:a16="http://schemas.microsoft.com/office/drawing/2014/main" id="{424695DF-4378-4F61-8DA8-38B3A085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4284663"/>
            <a:ext cx="8990012" cy="224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Величины </a:t>
            </a:r>
            <a:r>
              <a:rPr lang="en-US" altLang="ru-RU" sz="2000" b="1">
                <a:solidFill>
                  <a:srgbClr val="3333FF"/>
                </a:solidFill>
              </a:rPr>
              <a:t>r(</a:t>
            </a:r>
            <a:r>
              <a:rPr lang="en-US" altLang="ru-RU" sz="2000" b="1">
                <a:solidFill>
                  <a:srgbClr val="3333FF"/>
                </a:solidFill>
                <a:latin typeface="Symbol" panose="05050102010706020507" pitchFamily="18" charset="2"/>
              </a:rPr>
              <a:t>w</a:t>
            </a:r>
            <a:r>
              <a:rPr lang="en-US" altLang="ru-RU" sz="2000" b="1">
                <a:solidFill>
                  <a:srgbClr val="3333FF"/>
                </a:solidFill>
              </a:rPr>
              <a:t>,T) </a:t>
            </a:r>
            <a:r>
              <a:rPr lang="ru-RU" altLang="ru-RU" sz="2000" b="1">
                <a:solidFill>
                  <a:srgbClr val="3333FF"/>
                </a:solidFill>
              </a:rPr>
              <a:t>и </a:t>
            </a:r>
            <a:r>
              <a:rPr lang="en-US" altLang="ru-RU" sz="2000" b="1">
                <a:solidFill>
                  <a:srgbClr val="3333FF"/>
                </a:solidFill>
              </a:rPr>
              <a:t>a(</a:t>
            </a:r>
            <a:r>
              <a:rPr lang="en-US" altLang="ru-RU" sz="2000" b="1">
                <a:solidFill>
                  <a:srgbClr val="3333FF"/>
                </a:solidFill>
                <a:latin typeface="Symbol" panose="05050102010706020507" pitchFamily="18" charset="2"/>
              </a:rPr>
              <a:t>w</a:t>
            </a:r>
            <a:r>
              <a:rPr lang="en-US" altLang="ru-RU" sz="2000" b="1">
                <a:solidFill>
                  <a:srgbClr val="3333FF"/>
                </a:solidFill>
              </a:rPr>
              <a:t>,T) </a:t>
            </a:r>
            <a:r>
              <a:rPr lang="ru-RU" altLang="ru-RU" sz="2000" b="1">
                <a:solidFill>
                  <a:srgbClr val="3333FF"/>
                </a:solidFill>
              </a:rPr>
              <a:t>могут сильно меняться при переходе от одного тела к другому, но их отношение является универсальной функцией. Абсолютно черное тело поглощает всё падающее на него излучение, то есть для него </a:t>
            </a:r>
            <a:r>
              <a:rPr lang="en-US" altLang="ru-RU" sz="2000" b="1">
                <a:solidFill>
                  <a:srgbClr val="3333FF"/>
                </a:solidFill>
              </a:rPr>
              <a:t>a(</a:t>
            </a:r>
            <a:r>
              <a:rPr lang="en-US" altLang="ru-RU" sz="2000" b="1">
                <a:solidFill>
                  <a:srgbClr val="3333FF"/>
                </a:solidFill>
                <a:latin typeface="Symbol" panose="05050102010706020507" pitchFamily="18" charset="2"/>
              </a:rPr>
              <a:t>w</a:t>
            </a:r>
            <a:r>
              <a:rPr lang="en-US" altLang="ru-RU" sz="2000" b="1">
                <a:solidFill>
                  <a:srgbClr val="3333FF"/>
                </a:solidFill>
              </a:rPr>
              <a:t>,T)</a:t>
            </a:r>
            <a:r>
              <a:rPr lang="ru-RU" altLang="ru-RU" sz="2000" b="1">
                <a:solidFill>
                  <a:srgbClr val="3333FF"/>
                </a:solidFill>
              </a:rPr>
              <a:t>=1. Поэтому функция </a:t>
            </a:r>
            <a:r>
              <a:rPr lang="en-US" altLang="ru-RU" sz="2000" b="1">
                <a:solidFill>
                  <a:srgbClr val="3333FF"/>
                </a:solidFill>
              </a:rPr>
              <a:t>r(</a:t>
            </a:r>
            <a:r>
              <a:rPr lang="en-US" altLang="ru-RU" sz="2000" b="1">
                <a:solidFill>
                  <a:srgbClr val="3333FF"/>
                </a:solidFill>
                <a:latin typeface="Symbol" panose="05050102010706020507" pitchFamily="18" charset="2"/>
              </a:rPr>
              <a:t>w</a:t>
            </a:r>
            <a:r>
              <a:rPr lang="en-US" altLang="ru-RU" sz="2000" b="1">
                <a:solidFill>
                  <a:srgbClr val="3333FF"/>
                </a:solidFill>
              </a:rPr>
              <a:t>,T) </a:t>
            </a:r>
            <a:r>
              <a:rPr lang="ru-RU" altLang="ru-RU" sz="2000" b="1">
                <a:solidFill>
                  <a:srgbClr val="3333FF"/>
                </a:solidFill>
              </a:rPr>
              <a:t>совпадает с излучательной способностью абсолютно чёрного тела, вследствие чего излучательная способность любого тела может быть найдена исходя лишь из его поглощательной способности.</a:t>
            </a:r>
          </a:p>
        </p:txBody>
      </p:sp>
      <p:graphicFrame>
        <p:nvGraphicFramePr>
          <p:cNvPr id="20484" name="Объект 5">
            <a:extLst>
              <a:ext uri="{FF2B5EF4-FFF2-40B4-BE49-F238E27FC236}">
                <a16:creationId xmlns="" xmlns:a16="http://schemas.microsoft.com/office/drawing/2014/main" id="{857325FF-9020-4CD6-BC20-DDF07905C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85140"/>
              </p:ext>
            </p:extLst>
          </p:nvPr>
        </p:nvGraphicFramePr>
        <p:xfrm>
          <a:off x="2483768" y="2266949"/>
          <a:ext cx="4176464" cy="16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Equation" r:id="rId3" imgW="1193800" imgH="469900" progId="Equation.DSMT4">
                  <p:embed/>
                </p:oleObj>
              </mc:Choice>
              <mc:Fallback>
                <p:oleObj name="Equation" r:id="rId3" imgW="1193800" imgH="4699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66949"/>
                        <a:ext cx="4176464" cy="16436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3DCFDC-1AB5-4368-8B2C-79480493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38"/>
            <a:ext cx="9143999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Закон Стефана-Больцмана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2C7D045-9DBD-4F3C-94FC-F9CE0A76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720"/>
            <a:ext cx="8964613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Мощность излучения абсолютно чёрного тела (интегральная мощность по всему спектру), приходящаяся на единицу площади поверхности, прямо пропорциональна четвёртой степени температуры тела: Общая энергия теплового излучения определяется: соотношением</a:t>
            </a:r>
            <a:endParaRPr lang="ru-RU" alt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B43CA11-EC13-43F7-A3EF-48EE6CAF8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9666"/>
              </p:ext>
            </p:extLst>
          </p:nvPr>
        </p:nvGraphicFramePr>
        <p:xfrm>
          <a:off x="2285999" y="4236421"/>
          <a:ext cx="439261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4" imgW="2070000" imgH="469800" progId="Equation.DSMT4">
                  <p:embed/>
                </p:oleObj>
              </mc:Choice>
              <mc:Fallback>
                <p:oleObj name="Equation" r:id="rId4" imgW="2070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4236421"/>
                        <a:ext cx="4392613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0853758E-881B-44F9-B753-BDB576984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22986"/>
              </p:ext>
            </p:extLst>
          </p:nvPr>
        </p:nvGraphicFramePr>
        <p:xfrm>
          <a:off x="971600" y="3356237"/>
          <a:ext cx="19240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56237"/>
                        <a:ext cx="1924050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E30363E-DC9E-4485-BA36-7FBADBDB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3781"/>
            <a:ext cx="915682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 dirty="0">
                <a:solidFill>
                  <a:srgbClr val="3333FF"/>
                </a:solidFill>
              </a:rPr>
              <a:t>J</a:t>
            </a:r>
            <a:r>
              <a:rPr lang="ru-RU" altLang="ru-RU" sz="2400" b="1" dirty="0">
                <a:solidFill>
                  <a:srgbClr val="3333FF"/>
                </a:solidFill>
              </a:rPr>
              <a:t> - поток мощности на единицу площади излучающей поверхности, </a:t>
            </a:r>
            <a:r>
              <a:rPr lang="el-GR" altLang="ru-RU" sz="2400" b="1" dirty="0">
                <a:solidFill>
                  <a:srgbClr val="3333FF"/>
                </a:solidFill>
              </a:rPr>
              <a:t>σ</a:t>
            </a:r>
            <a:r>
              <a:rPr lang="ru-RU" altLang="ru-RU" sz="2400" b="1" dirty="0">
                <a:solidFill>
                  <a:srgbClr val="3333FF"/>
                </a:solidFill>
              </a:rPr>
              <a:t>- постоянная Стефана - Больцмана</a:t>
            </a:r>
            <a:endParaRPr lang="ru-RU" alt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220EB3-46C6-446B-80E7-A2287A898352}"/>
              </a:ext>
            </a:extLst>
          </p:cNvPr>
          <p:cNvSpPr txBox="1"/>
          <p:nvPr/>
        </p:nvSpPr>
        <p:spPr>
          <a:xfrm>
            <a:off x="3203848" y="3515866"/>
            <a:ext cx="42915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rgbClr val="3333FF"/>
                </a:solidFill>
              </a:rPr>
              <a:t>закон Стефана — Больцмана</a:t>
            </a:r>
            <a:r>
              <a:rPr lang="en-US" altLang="ru-RU" b="1" dirty="0">
                <a:solidFill>
                  <a:srgbClr val="3333FF"/>
                </a:solidFill>
              </a:rPr>
              <a:t> </a:t>
            </a:r>
            <a:r>
              <a:rPr lang="en-US" altLang="ru-RU" b="1" dirty="0">
                <a:solidFill>
                  <a:srgbClr val="FF0000"/>
                </a:solidFill>
              </a:rPr>
              <a:t>(1879)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:\Закон Вина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401258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A13CDFCE-67E7-4981-BD44-6E42126E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913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Закон ВИНА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692696"/>
            <a:ext cx="4572000" cy="35394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/>
              <a:t>При возрастании температуры максимум спектральной плотности сдвигается в коротковолновую часть спектра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3096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3333FF"/>
                </a:solidFill>
              </a:rPr>
              <a:t>В </a:t>
            </a:r>
            <a:r>
              <a:rPr lang="ru-RU" altLang="ru-RU" sz="2400" b="1" dirty="0">
                <a:solidFill>
                  <a:srgbClr val="FF0000"/>
                </a:solidFill>
              </a:rPr>
              <a:t>1893</a:t>
            </a:r>
            <a:r>
              <a:rPr lang="ru-RU" altLang="ru-RU" sz="2400" b="1" dirty="0">
                <a:solidFill>
                  <a:srgbClr val="3333FF"/>
                </a:solidFill>
              </a:rPr>
              <a:t> году Вильгельм Вин, используя законы классической термодинамики и электромагнитной теории света, получил следующие соотношения: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95197"/>
              </p:ext>
            </p:extLst>
          </p:nvPr>
        </p:nvGraphicFramePr>
        <p:xfrm>
          <a:off x="3491880" y="5594777"/>
          <a:ext cx="18065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4" imgW="1806480" imgH="1244520" progId="Equation.DSMT4">
                  <p:embed/>
                </p:oleObj>
              </mc:Choice>
              <mc:Fallback>
                <p:oleObj name="Equation" r:id="rId4" imgW="180648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880" y="5594777"/>
                        <a:ext cx="1806575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8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D603F9C9-8004-4E5D-A8F9-E3D59D4E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9253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Согласно формуле Релея и Джинса оказывается, что на ультрафиолетовую область приходится бесконечно большая доля энергии.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8014E295-1233-4EF6-BA8D-8E29B06C1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53409"/>
              </p:ext>
            </p:extLst>
          </p:nvPr>
        </p:nvGraphicFramePr>
        <p:xfrm>
          <a:off x="2905629" y="2056129"/>
          <a:ext cx="2611957" cy="94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3" imgW="1155600" imgH="419040" progId="Equation.DSMT4">
                  <p:embed/>
                </p:oleObj>
              </mc:Choice>
              <mc:Fallback>
                <p:oleObj name="Equation" r:id="rId3" imgW="1155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629" y="2056129"/>
                        <a:ext cx="2611957" cy="9495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69EBD4-1655-4E5D-B52B-A2A79341AF24}"/>
              </a:ext>
            </a:extLst>
          </p:cNvPr>
          <p:cNvSpPr txBox="1"/>
          <p:nvPr/>
        </p:nvSpPr>
        <p:spPr>
          <a:xfrm>
            <a:off x="-23641" y="3094251"/>
            <a:ext cx="9144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ω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dirty="0"/>
              <a:t>) – </a:t>
            </a:r>
            <a:r>
              <a:rPr lang="ru-RU" dirty="0" err="1"/>
              <a:t>испускательная</a:t>
            </a:r>
            <a:r>
              <a:rPr lang="ru-RU" dirty="0"/>
              <a:t> способность (</a:t>
            </a:r>
            <a:r>
              <a:rPr lang="ru-RU" dirty="0" err="1"/>
              <a:t>суммарна</a:t>
            </a:r>
            <a:r>
              <a:rPr lang="ru-RU" dirty="0"/>
              <a:t> энергия) </a:t>
            </a:r>
          </a:p>
          <a:p>
            <a:pPr algn="ctr"/>
            <a:r>
              <a:rPr lang="ru-RU" dirty="0"/>
              <a:t>абсолютно черного тела; 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ru-RU" dirty="0"/>
              <a:t>температура; </a:t>
            </a:r>
            <a:r>
              <a:rPr lang="el-GR" i="1" dirty="0"/>
              <a:t>ω</a:t>
            </a:r>
            <a:r>
              <a:rPr lang="ru-RU" dirty="0"/>
              <a:t> – частота волны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C4865CE-A37E-4300-8058-5E0CC355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89"/>
            <a:ext cx="9144000" cy="1969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altLang="ru-RU" sz="3200" b="1" dirty="0" err="1">
                <a:solidFill>
                  <a:srgbClr val="3333FF"/>
                </a:solidFill>
              </a:rPr>
              <a:t>Зако́н</a:t>
            </a:r>
            <a:r>
              <a:rPr lang="ru-RU" altLang="ru-RU" sz="3200" b="1" dirty="0">
                <a:solidFill>
                  <a:srgbClr val="3333FF"/>
                </a:solidFill>
              </a:rPr>
              <a:t> </a:t>
            </a:r>
            <a:r>
              <a:rPr lang="ru-RU" altLang="ru-RU" sz="3200" b="1" dirty="0" err="1">
                <a:solidFill>
                  <a:srgbClr val="3333FF"/>
                </a:solidFill>
              </a:rPr>
              <a:t>Рэле́я</a:t>
            </a:r>
            <a:r>
              <a:rPr lang="ru-RU" altLang="ru-RU" sz="3200" b="1" dirty="0">
                <a:solidFill>
                  <a:srgbClr val="3333FF"/>
                </a:solidFill>
              </a:rPr>
              <a:t> - Джинса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Зако́н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Рэле́я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Джинса определяет вид объемной спектральной плотности энергии  излучения и </a:t>
            </a:r>
            <a:r>
              <a:rPr kumimoji="0" lang="ru-RU" altLang="ru-RU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испускательной</a:t>
            </a:r>
            <a:r>
              <a:rPr kumimoji="0" lang="ru-RU" altLang="ru-RU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</a:rPr>
              <a:t> способности абсолютно черного тела. Рэлей и Джинс получили его в рамках классической статистики (теоремы о равнораспределении энергии по степеням свободы и представлений об электромагнитном поле как о бесконечномерной динамической системе).</a:t>
            </a:r>
          </a:p>
        </p:txBody>
      </p:sp>
      <p:sp>
        <p:nvSpPr>
          <p:cNvPr id="7" name="AutoShape 3" descr="u(\omega , T)">
            <a:extLst>
              <a:ext uri="{FF2B5EF4-FFF2-40B4-BE49-F238E27FC236}">
                <a16:creationId xmlns="" xmlns:a16="http://schemas.microsoft.com/office/drawing/2014/main" id="{FC0D72FE-7E8E-42C1-BAF7-DF2A15DCF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18288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{\displaystyle I(\omega ,T)}">
            <a:extLst>
              <a:ext uri="{FF2B5EF4-FFF2-40B4-BE49-F238E27FC236}">
                <a16:creationId xmlns="" xmlns:a16="http://schemas.microsoft.com/office/drawing/2014/main" id="{0B824C2D-0B0D-4C30-B902-365CA93DA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9013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851CA0-483B-4073-8DE9-A2A8F5E7326F}"/>
              </a:ext>
            </a:extLst>
          </p:cNvPr>
          <p:cNvSpPr txBox="1"/>
          <p:nvPr/>
        </p:nvSpPr>
        <p:spPr>
          <a:xfrm>
            <a:off x="-26669" y="3883700"/>
            <a:ext cx="91714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202122"/>
                </a:solidFill>
              </a:rPr>
              <a:t>Анализ показывает что закон правильно описывает низкочастотную часть спектра, при средних частотах приводил к резкому расхождению с экспериментом, а при высоких — к полному расхождению с результатами эксперимента.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F97C1C-D32F-44ED-A0C4-C69A26385562}"/>
              </a:ext>
            </a:extLst>
          </p:cNvPr>
          <p:cNvSpPr txBox="1"/>
          <p:nvPr/>
        </p:nvSpPr>
        <p:spPr>
          <a:xfrm>
            <a:off x="-26670" y="5669733"/>
            <a:ext cx="917067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Это расхождение теории и эксперимента получило у физиков название </a:t>
            </a:r>
            <a:r>
              <a:rPr lang="en-US" altLang="ru-RU" sz="3200" b="1" dirty="0">
                <a:solidFill>
                  <a:srgbClr val="3333FF"/>
                </a:solidFill>
              </a:rPr>
              <a:t>“</a:t>
            </a:r>
            <a:r>
              <a:rPr lang="ru-RU" altLang="ru-RU" sz="3200" b="1" i="1" dirty="0">
                <a:solidFill>
                  <a:srgbClr val="FF0000"/>
                </a:solidFill>
              </a:rPr>
              <a:t>ультрафиолетовая катастрофа</a:t>
            </a:r>
            <a:r>
              <a:rPr lang="en-US" altLang="ru-RU" sz="3200" b="1" dirty="0">
                <a:solidFill>
                  <a:srgbClr val="FF0000"/>
                </a:solidFill>
              </a:rPr>
              <a:t>”</a:t>
            </a:r>
            <a:endParaRPr lang="ru-RU" altLang="ru-RU" sz="32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="" xmlns:a16="http://schemas.microsoft.com/office/drawing/2014/main" id="{A2DF105D-9E47-49B7-ACBF-2FCD164D9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2936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Дифракционные методы исследования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структуры и состава материалов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266ECC-4B82-4C4D-BC83-B61B0975B06C}"/>
              </a:ext>
            </a:extLst>
          </p:cNvPr>
          <p:cNvSpPr txBox="1"/>
          <p:nvPr/>
        </p:nvSpPr>
        <p:spPr>
          <a:xfrm>
            <a:off x="0" y="476672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ДИФРАКЦИОННЫЙ СТРУКТУРНЫЙ 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69D9B4-5208-4B6B-9F6E-0CE5C13F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36712"/>
            <a:ext cx="5112568" cy="3633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DE27324-31FC-43F5-9086-D6A7A47BB622}"/>
              </a:ext>
            </a:extLst>
          </p:cNvPr>
          <p:cNvSpPr txBox="1"/>
          <p:nvPr/>
        </p:nvSpPr>
        <p:spPr>
          <a:xfrm>
            <a:off x="-1" y="4581128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</a:t>
            </a:r>
            <a:r>
              <a:rPr lang="ru-RU" dirty="0" err="1"/>
              <a:t>испускательной</a:t>
            </a:r>
            <a:r>
              <a:rPr lang="ru-RU" dirty="0"/>
              <a:t> способности абсолютно чёрного тела </a:t>
            </a:r>
          </a:p>
          <a:p>
            <a:pPr algn="ctr"/>
            <a:r>
              <a:rPr lang="ru-RU" dirty="0"/>
              <a:t>от длины волны для разных температур (выделены цветом) </a:t>
            </a:r>
          </a:p>
          <a:p>
            <a:pPr algn="ctr"/>
            <a:r>
              <a:rPr lang="ru-RU" dirty="0"/>
              <a:t>и её вид, исходя из классических рассуждений Релея и Джинса (черный цвет)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77531C58-6C2A-4A94-9063-66CD0DD7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Ультрафиолетовая катастрофа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865B11E1-CE26-4A26-B871-2326614C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240"/>
            <a:ext cx="91439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Согласно формуле Релея и Джинса оказывается, что на ультрафиолетовую область приходится бесконечно большая доля энергии.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Это расхождение теории и эксперимента получило у физиков название </a:t>
            </a:r>
            <a:r>
              <a:rPr lang="en-US" altLang="ru-RU" sz="1800" b="1" dirty="0">
                <a:solidFill>
                  <a:srgbClr val="3333FF"/>
                </a:solidFill>
              </a:rPr>
              <a:t>“</a:t>
            </a:r>
            <a:r>
              <a:rPr lang="ru-RU" altLang="ru-RU" sz="1800" b="1" i="1" dirty="0">
                <a:solidFill>
                  <a:srgbClr val="FF0000"/>
                </a:solidFill>
              </a:rPr>
              <a:t>ультрафиолетовая катастрофа</a:t>
            </a:r>
            <a:r>
              <a:rPr lang="en-US" altLang="ru-RU" sz="1800" b="1" dirty="0">
                <a:solidFill>
                  <a:srgbClr val="FF0000"/>
                </a:solidFill>
              </a:rPr>
              <a:t>”</a:t>
            </a:r>
            <a:r>
              <a:rPr lang="ru-RU" altLang="ru-RU" sz="1800" b="1" dirty="0">
                <a:solidFill>
                  <a:srgbClr val="FF0000"/>
                </a:solidFill>
              </a:rPr>
              <a:t> С</a:t>
            </a:r>
          </a:p>
        </p:txBody>
      </p:sp>
    </p:spTree>
    <p:extLst>
      <p:ext uri="{BB962C8B-B14F-4D97-AF65-F5344CB8AC3E}">
        <p14:creationId xmlns:p14="http://schemas.microsoft.com/office/powerpoint/2010/main" val="680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76" y="292006"/>
            <a:ext cx="9146376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В </a:t>
            </a:r>
            <a:r>
              <a:rPr lang="ru-RU" sz="4000" b="1" dirty="0"/>
              <a:t>1900</a:t>
            </a:r>
            <a:r>
              <a:rPr lang="ru-RU" sz="4000" b="1" dirty="0">
                <a:solidFill>
                  <a:srgbClr val="FF0000"/>
                </a:solidFill>
              </a:rPr>
              <a:t> году Макс Планк показал, что все эти проблемы решаются если предположить, что  энергия осциллятора  может изменяться скачком на величину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639960"/>
              </p:ext>
            </p:extLst>
          </p:nvPr>
        </p:nvGraphicFramePr>
        <p:xfrm>
          <a:off x="1746649" y="3573016"/>
          <a:ext cx="5648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2" name="Equation" r:id="rId3" imgW="5648400" imgH="1295280" progId="Equation.DSMT4">
                  <p:embed/>
                </p:oleObj>
              </mc:Choice>
              <mc:Fallback>
                <p:oleObj name="Equation" r:id="rId3" imgW="564840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649" y="3573016"/>
                        <a:ext cx="56483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31463"/>
              </p:ext>
            </p:extLst>
          </p:nvPr>
        </p:nvGraphicFramePr>
        <p:xfrm>
          <a:off x="0" y="5085184"/>
          <a:ext cx="57118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Equation" r:id="rId5" imgW="5711760" imgH="1584360" progId="Equation.DSMT4">
                  <p:embed/>
                </p:oleObj>
              </mc:Choice>
              <mc:Fallback>
                <p:oleObj name="Equation" r:id="rId5" imgW="5711760" imgH="15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085184"/>
                        <a:ext cx="5711825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F7836900-4F69-49DB-B288-213F63AA9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06305"/>
              </p:ext>
            </p:extLst>
          </p:nvPr>
        </p:nvGraphicFramePr>
        <p:xfrm>
          <a:off x="5800773" y="5373216"/>
          <a:ext cx="334322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0773" y="5373216"/>
                        <a:ext cx="3343228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8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="" xmlns:a16="http://schemas.microsoft.com/office/drawing/2014/main" id="{45D11FDD-C4CB-4AF1-84C9-F94D4A43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0"/>
            <a:ext cx="914400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/>
              <a:t>Несколько слов о меценатах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/>
              <a:t>и меценатстве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4ADD3CBB-8CE2-4F8A-BC33-C3385825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25"/>
            <a:ext cx="9144000" cy="801688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СОЛЬВЕ (Solvay), Эрнест Гастон</a:t>
            </a:r>
            <a:endParaRPr lang="ru-RU" altLang="ru-RU" sz="2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16 апреля 1838 г. – 26 мая 1922 г.</a:t>
            </a:r>
          </a:p>
        </p:txBody>
      </p:sp>
      <p:pic>
        <p:nvPicPr>
          <p:cNvPr id="3" name="Picture 6" descr="File:Ernest Solvay.jpg">
            <a:hlinkClick r:id="rId2"/>
            <a:extLst>
              <a:ext uri="{FF2B5EF4-FFF2-40B4-BE49-F238E27FC236}">
                <a16:creationId xmlns="" xmlns:a16="http://schemas.microsoft.com/office/drawing/2014/main" id="{F39E47E5-43C7-4F43-A02B-166308A6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40163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DE5F46-0272-4E74-8B22-BF118636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965200"/>
            <a:ext cx="4773612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Эрнест Сольве – бельгийский химик-технолог и промышленник. Родился в Ребек-Роньоне в семье владельца каменоломни и солеварни. Получил домашнее образование. С 1859 г. начал помогать своему дяде в управлении газовым заводом в Брюсселе.</a:t>
            </a:r>
            <a:r>
              <a:rPr lang="en-US" altLang="ru-RU" sz="1400" b="1">
                <a:solidFill>
                  <a:srgbClr val="3333FF"/>
                </a:solidFill>
              </a:rPr>
              <a:t> </a:t>
            </a:r>
            <a:endParaRPr lang="ru-RU" altLang="ru-RU" sz="140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E3F699C-7D8F-4AF4-9A05-E2698D2C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2349500"/>
            <a:ext cx="4773612" cy="1601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Основное направление исследований – создание химической технологии производства соды. Обнаружил (1861), что аммиак, диоксид углерода и раствор поваренной соли реагируют между собой с образованием бикарбоната натрия, который может быть превращён в соду (</a:t>
            </a:r>
            <a:r>
              <a:rPr lang="ru-RU" altLang="ru-RU" sz="1400" b="1" i="1">
                <a:solidFill>
                  <a:srgbClr val="3333FF"/>
                </a:solidFill>
              </a:rPr>
              <a:t>способ Сольве</a:t>
            </a:r>
            <a:r>
              <a:rPr lang="ru-RU" altLang="ru-RU" sz="1400" b="1">
                <a:solidFill>
                  <a:srgbClr val="3333FF"/>
                </a:solidFill>
              </a:rPr>
              <a:t>).</a:t>
            </a:r>
            <a:r>
              <a:rPr lang="en-US" altLang="ru-RU" sz="1400" b="1">
                <a:solidFill>
                  <a:srgbClr val="3333FF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3333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79CF85F-F0B8-4DA9-93EA-80D84723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927475"/>
            <a:ext cx="4773612" cy="2522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33FF"/>
                </a:solidFill>
              </a:rPr>
              <a:t>Преодолев технологические трудности, в частности решив в промышленном масштабе проблему смешения жидкости и газа, построил (1863) на средства семьи завод по производству соды. Способ </a:t>
            </a:r>
            <a:r>
              <a:rPr lang="ru-RU" altLang="ru-RU" sz="1400" b="1" dirty="0" err="1">
                <a:solidFill>
                  <a:srgbClr val="3333FF"/>
                </a:solidFill>
              </a:rPr>
              <a:t>Сольве</a:t>
            </a:r>
            <a:r>
              <a:rPr lang="ru-RU" altLang="ru-RU" sz="1400" b="1" dirty="0">
                <a:solidFill>
                  <a:srgbClr val="3333FF"/>
                </a:solidFill>
              </a:rPr>
              <a:t> быстро получил широкое распространение, так как был значительно проще и дешевле способа, предложенного ранее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33FF"/>
                </a:solidFill>
              </a:rPr>
              <a:t>Н. </a:t>
            </a:r>
            <a:r>
              <a:rPr lang="ru-RU" altLang="ru-RU" sz="1400" b="1" dirty="0" err="1">
                <a:solidFill>
                  <a:srgbClr val="3333FF"/>
                </a:solidFill>
              </a:rPr>
              <a:t>Лебланом</a:t>
            </a:r>
            <a:r>
              <a:rPr lang="ru-RU" altLang="ru-RU" sz="1400" b="1" dirty="0">
                <a:solidFill>
                  <a:srgbClr val="3333FF"/>
                </a:solidFill>
              </a:rPr>
              <a:t>. </a:t>
            </a:r>
            <a:r>
              <a:rPr lang="ru-RU" altLang="ru-RU" sz="1400" b="1" dirty="0" err="1">
                <a:solidFill>
                  <a:srgbClr val="3333FF"/>
                </a:solidFill>
              </a:rPr>
              <a:t>Сольве</a:t>
            </a:r>
            <a:r>
              <a:rPr lang="ru-RU" altLang="ru-RU" sz="1400" b="1" dirty="0">
                <a:solidFill>
                  <a:srgbClr val="3333FF"/>
                </a:solidFill>
              </a:rPr>
              <a:t> сконструировал (1872) карбонизационную колонну. К 1890 г. основал содовые заводы в большинстве стран Европы и США.</a:t>
            </a:r>
            <a:r>
              <a:rPr lang="en-US" altLang="ru-RU" sz="1400" b="1" dirty="0">
                <a:solidFill>
                  <a:srgbClr val="3333FF"/>
                </a:solidFill>
              </a:rPr>
              <a:t> </a:t>
            </a:r>
            <a:r>
              <a:rPr lang="ru-RU" altLang="ru-RU" sz="1400" b="1" dirty="0">
                <a:solidFill>
                  <a:srgbClr val="3333FF"/>
                </a:solidFill>
              </a:rPr>
              <a:t>Член Парижской академии наук (с 1917)</a:t>
            </a:r>
            <a:r>
              <a:rPr lang="ru-RU" altLang="ru-RU" sz="1800" b="1" dirty="0">
                <a:solidFill>
                  <a:srgbClr val="3333FF"/>
                </a:solidFill>
              </a:rPr>
              <a:t>.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="" xmlns:a16="http://schemas.microsoft.com/office/drawing/2014/main" id="{4C40CDBC-65BE-4417-9C1B-7F7440AFB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9144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По инициативе Эрнеста Сольве </a:t>
            </a:r>
            <a:r>
              <a:rPr lang="ru-RU" altLang="ru-RU" sz="2400" b="1">
                <a:solidFill>
                  <a:srgbClr val="FF0000"/>
                </a:solidFill>
              </a:rPr>
              <a:t>и на его деньги </a:t>
            </a:r>
            <a:r>
              <a:rPr lang="ru-RU" altLang="ru-RU" sz="1800" b="1">
                <a:solidFill>
                  <a:srgbClr val="3333FF"/>
                </a:solidFill>
              </a:rPr>
              <a:t>была организована международная конференция по физике позже получившая название </a:t>
            </a:r>
            <a:r>
              <a:rPr lang="ru-RU" altLang="ru-RU" sz="1800" b="1">
                <a:solidFill>
                  <a:srgbClr val="FF0000"/>
                </a:solidFill>
              </a:rPr>
              <a:t>Сольвеевские конгрессы</a:t>
            </a:r>
            <a:r>
              <a:rPr lang="ru-RU" altLang="ru-RU" sz="1800" b="1">
                <a:solidFill>
                  <a:srgbClr val="3333FF"/>
                </a:solidFill>
              </a:rPr>
              <a:t>. Первая конференция была проведена в 1911 году в Брюсселе. Обсуждался очень важный в то время вопрос - действительно ли необходимо прибегать к квантовому описанию мира?  </a:t>
            </a:r>
          </a:p>
        </p:txBody>
      </p:sp>
      <p:sp>
        <p:nvSpPr>
          <p:cNvPr id="28675" name="Прямоугольник 2">
            <a:extLst>
              <a:ext uri="{FF2B5EF4-FFF2-40B4-BE49-F238E27FC236}">
                <a16:creationId xmlns="" xmlns:a16="http://schemas.microsoft.com/office/drawing/2014/main" id="{FCB0688D-8F01-4B57-A60A-39ECA4F8F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9575"/>
            <a:ext cx="9144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Понятие квантов впервые  ввёл Макс Планк  в работе опубликованной 1900 году для объяснения спектра излучения абсолютно черного тела. Через пять лет А.Эйнштейн использует кванты для описания  фотоэлектрического эффекта, а еще через несколько лет он создает теорию объясняющую аномальное поведение теплоемкости при низких температурах. </a:t>
            </a:r>
          </a:p>
        </p:txBody>
      </p:sp>
      <p:sp>
        <p:nvSpPr>
          <p:cNvPr id="28676" name="Прямоугольник 3">
            <a:extLst>
              <a:ext uri="{FF2B5EF4-FFF2-40B4-BE49-F238E27FC236}">
                <a16:creationId xmlns="" xmlns:a16="http://schemas.microsoft.com/office/drawing/2014/main" id="{A8155B9B-3E6D-44F2-91B0-EC27FB88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3284538"/>
            <a:ext cx="91440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Однако многие даже крупные физики того времени не принимали всерьез квантовый метод описания природы. Для обсуждения этих  сомнений необходимо была открытая и широкая дискуссия. К тому времени конференции по физике имели уже солидную историю (первой, возможно, была конференция 1815 года «Естественные науки», проведенная в Женеве химиком Х. А. Госсе). Однако первый Сольвеевский конгресс по физике установил новый тип научных встреч: для обсуждения самых важных проблем были приглашены только выдающиеся ученые того времени, самые компетентные эксперты. </a:t>
            </a:r>
          </a:p>
        </p:txBody>
      </p:sp>
      <p:sp>
        <p:nvSpPr>
          <p:cNvPr id="28677" name="Прямоугольник 4">
            <a:extLst>
              <a:ext uri="{FF2B5EF4-FFF2-40B4-BE49-F238E27FC236}">
                <a16:creationId xmlns="" xmlns:a16="http://schemas.microsoft.com/office/drawing/2014/main" id="{E825FA71-8706-4108-9D89-589D9143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3775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Ранние Сольвеевские конгрессы − это уникальные исторические источники о развитии физики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  <p:bldP spid="286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R4pfqxu_Was">
            <a:extLst>
              <a:ext uri="{FF2B5EF4-FFF2-40B4-BE49-F238E27FC236}">
                <a16:creationId xmlns="" xmlns:a16="http://schemas.microsoft.com/office/drawing/2014/main" id="{B1809385-DD90-4D84-BEE7-5EBFE01C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3750"/>
            <a:ext cx="865663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="" xmlns:a16="http://schemas.microsoft.com/office/drawing/2014/main" id="{0B47C989-2A01-4BBD-8E93-A2CB7CDC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Великие Ученые </a:t>
            </a:r>
            <a:r>
              <a:rPr lang="en-US" altLang="ru-RU" sz="2000" b="1">
                <a:solidFill>
                  <a:srgbClr val="3333FF"/>
                </a:solidFill>
              </a:rPr>
              <a:t>XX</a:t>
            </a:r>
            <a:r>
              <a:rPr lang="ru-RU" altLang="ru-RU" sz="2000" b="1">
                <a:solidFill>
                  <a:srgbClr val="3333FF"/>
                </a:solidFill>
              </a:rPr>
              <a:t> века создавшие современную физику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На этой фотографии 29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А. Пикар, Э. Анрио, П. Эренфеста, Е. И. Герцена, Th.  De Донде, Э. Шредингер, JE Verschaffelt, В. Паули, В. Гейзенберга, RH Фаулер, Л. Бриллюэна; P.  Дебая, М. Кнудсен, WL Bragg, HA Крамерса, Дирак, AH Комптон, Л. де Бройль, М. Борн, Н. Бор; I.  Ленгмюра, М. Планк, М. Кюри, Лоренц, А. Эйнштейн, П. Ланжевен, гл.  Е. Guye, CTR Уилсон, OW Ричардсон участников Пятой конференции 1927 года.  Международный институт де Телосложение Solvay в Леопольд Park.Image">
            <a:extLst>
              <a:ext uri="{FF2B5EF4-FFF2-40B4-BE49-F238E27FC236}">
                <a16:creationId xmlns="" xmlns:a16="http://schemas.microsoft.com/office/drawing/2014/main" id="{C51AD3F6-18B1-4214-9305-02CD2856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727075"/>
            <a:ext cx="61214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="" xmlns:a16="http://schemas.microsoft.com/office/drawing/2014/main" id="{34683931-3151-4E9F-B76F-CC10D82E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229225"/>
            <a:ext cx="8928100" cy="150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1-й ряд (слева направо): </a:t>
            </a:r>
            <a:r>
              <a:rPr lang="ru-RU" altLang="ru-RU" sz="1200" b="1">
                <a:hlinkClick r:id="rId3" tooltip="Нобелевская премия — 1932"/>
              </a:rPr>
              <a:t> </a:t>
            </a:r>
            <a:r>
              <a:rPr lang="ru-RU" altLang="ru-RU" sz="1200" b="1">
                <a:solidFill>
                  <a:srgbClr val="3333FF"/>
                </a:solidFill>
              </a:rPr>
              <a:t>Ирвинг Ленгмюр,  Макс Планк,  Мария Кюри, Хенрик Лоренц,  Альберт Эйнштейн,  Поль Ланжевен, </a:t>
            </a:r>
            <a:r>
              <a:rPr lang="en-US" altLang="ru-RU" sz="1200" b="1">
                <a:solidFill>
                  <a:srgbClr val="3333FF"/>
                </a:solidFill>
              </a:rPr>
              <a:t> </a:t>
            </a:r>
            <a:r>
              <a:rPr lang="ru-RU" altLang="ru-RU" sz="1200" b="1">
                <a:solidFill>
                  <a:srgbClr val="3333FF"/>
                </a:solidFill>
              </a:rPr>
              <a:t>Шарль Гюи, Чарз Вильсон, Оуэн Ричардсон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2-й ряд (слева направо):  </a:t>
            </a:r>
            <a:r>
              <a:rPr lang="ru-RU" altLang="ru-RU" sz="1200" b="1">
                <a:solidFill>
                  <a:srgbClr val="3333FF"/>
                </a:solidFill>
              </a:rPr>
              <a:t>Петер  Дебай,  Мартин Кнудсен,  Уильям Брэгг,  Хендрик Крамерс,   Поль Дирак,  Артур Комптон, Луи де Бройль,  Макс Борн,  Нильс Бор.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Стоят (слева направо):</a:t>
            </a:r>
            <a:r>
              <a:rPr lang="ru-RU" altLang="ru-RU" sz="1200" b="1">
                <a:solidFill>
                  <a:srgbClr val="3333FF"/>
                </a:solidFill>
              </a:rPr>
              <a:t> Огюст Пикар,  Эмиль Анрио, Поль Эренфест,   Эдуард Герцен,  Теофил де Дондер,   Эрвин Шрёдингер,  Жуль Эмиль Вершафельт,   Вольфган Паули,   Вернер Гейзенберг, Ральф Фаулер,  Леон Брилюэн. </a:t>
            </a:r>
            <a:endParaRPr lang="ru-RU" altLang="ru-RU" sz="1000" b="1">
              <a:solidFill>
                <a:srgbClr val="3333FF"/>
              </a:solidFill>
            </a:endParaRPr>
          </a:p>
        </p:txBody>
      </p:sp>
      <p:sp>
        <p:nvSpPr>
          <p:cNvPr id="13317" name="Прямоугольник 4">
            <a:extLst>
              <a:ext uri="{FF2B5EF4-FFF2-40B4-BE49-F238E27FC236}">
                <a16:creationId xmlns="" xmlns:a16="http://schemas.microsoft.com/office/drawing/2014/main" id="{AFE4DAE3-57F0-4D0B-B37E-6605EDCB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Fifth Solvay conference participants, 1927. </a:t>
            </a: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Institut International de Physique in </a:t>
            </a:r>
            <a:r>
              <a:rPr lang="en-US" altLang="ru-RU" sz="1800" b="1">
                <a:solidFill>
                  <a:srgbClr val="FF0000"/>
                </a:solidFill>
              </a:rPr>
              <a:t>Leopold Park, Brussels </a:t>
            </a:r>
            <a:endParaRPr lang="ru-RU" altLang="ru-RU" sz="1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24">
            <a:extLst>
              <a:ext uri="{FF2B5EF4-FFF2-40B4-BE49-F238E27FC236}">
                <a16:creationId xmlns="" xmlns:a16="http://schemas.microsoft.com/office/drawing/2014/main" id="{A89BBE9A-57E2-4026-9CFD-FDF77A64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92150"/>
            <a:ext cx="7127875" cy="540067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7491" name="Group 323">
            <a:extLst>
              <a:ext uri="{FF2B5EF4-FFF2-40B4-BE49-F238E27FC236}">
                <a16:creationId xmlns="" xmlns:a16="http://schemas.microsoft.com/office/drawing/2014/main" id="{F373BEB4-8EA1-41F4-A445-896BD643DF4B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765175"/>
          <a:ext cx="6985000" cy="5273671"/>
        </p:xfrm>
        <a:graphic>
          <a:graphicData uri="http://schemas.openxmlformats.org/drawingml/2006/table">
            <a:tbl>
              <a:tblPr/>
              <a:tblGrid>
                <a:gridCol w="525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5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N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Темы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Сольвеевских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конгрессов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 проведения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Излучение и кванты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1911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Строение вещества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1913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Атомы и электроны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1921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Проводимость металлов 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1924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Электроны и фотоны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1927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Магнитные свойства вещества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1930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Структура и свойства атомного ядра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1933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Элементарные частицы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1948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Твердое тело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1951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Электроны в металлах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1954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Физика коммуникаций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2001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Квантовая структура пространства-времени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2005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Квантовая теория конденсированных сред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2008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Теория квантового мира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1FB6AC-0C55-4FD6-BA13-AE099A40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После первого </a:t>
            </a:r>
            <a:r>
              <a:rPr lang="ru-RU" altLang="ru-RU" sz="2800" b="1" dirty="0" err="1">
                <a:solidFill>
                  <a:srgbClr val="3333FF"/>
                </a:solidFill>
              </a:rPr>
              <a:t>Сольвеевского</a:t>
            </a:r>
            <a:r>
              <a:rPr lang="ru-RU" altLang="ru-RU" sz="2800" b="1" dirty="0">
                <a:solidFill>
                  <a:srgbClr val="3333FF"/>
                </a:solidFill>
              </a:rPr>
              <a:t> конгресса Эйнштейн потратил не одну неделю на то, чтобы доказать: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FF0000"/>
                </a:solidFill>
              </a:rPr>
              <a:t>«квантовая механика не самосогласованна, а “копенгагенская интерпретация атомной модели ” Бора ― некорректна!!!»</a:t>
            </a:r>
            <a:endParaRPr lang="ru-RU" alt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318589-06B7-4EC9-A389-903333D7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490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Гораздо позднее Эйнштейн напишет: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“Эта теория немного напоминает мне состряпанный из бессвязных обрывков мыслей набор бредовых идей исключительно умного параноика”</a:t>
            </a:r>
            <a:r>
              <a:rPr lang="ru-RU" altLang="ru-RU" sz="2800" b="1" dirty="0">
                <a:solidFill>
                  <a:srgbClr val="3333FF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Из письма Эйнштейна Д. Липкину от 5 июля 1952 года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>
            <a:extLst>
              <a:ext uri="{FF2B5EF4-FFF2-40B4-BE49-F238E27FC236}">
                <a16:creationId xmlns="" xmlns:a16="http://schemas.microsoft.com/office/drawing/2014/main" id="{261A92DB-4BAE-4C0B-BC34-E236FDCF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0" y="692696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33CC"/>
                </a:solidFill>
              </a:rPr>
              <a:t>Исторические дополнения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286385-47FA-4388-95C5-5F32848A4E74}"/>
              </a:ext>
            </a:extLst>
          </p:cNvPr>
          <p:cNvSpPr txBox="1"/>
          <p:nvPr/>
        </p:nvSpPr>
        <p:spPr>
          <a:xfrm>
            <a:off x="-1140" y="2852936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Краткие сведения о некоторых великих ученых 19-20 веков  столкнувшихся с проблемами </a:t>
            </a:r>
            <a:r>
              <a:rPr lang="ru-RU" sz="4000" b="1" dirty="0">
                <a:solidFill>
                  <a:srgbClr val="FF3300"/>
                </a:solidFill>
              </a:rPr>
              <a:t>«ультрафиолетовой катастрофы»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="" xmlns:a16="http://schemas.microsoft.com/office/drawing/2014/main" id="{61B52BDC-EF72-470A-95F9-CC487AA0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784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Немного из истории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физики </a:t>
            </a:r>
            <a:endParaRPr lang="en-US" altLang="ru-RU" sz="60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на </a:t>
            </a:r>
            <a:r>
              <a:rPr lang="ru-RU" altLang="ru-RU" sz="6000" b="1" dirty="0" err="1">
                <a:solidFill>
                  <a:srgbClr val="3333FF"/>
                </a:solidFill>
              </a:rPr>
              <a:t>рубежее</a:t>
            </a:r>
            <a:r>
              <a:rPr lang="ru-RU" altLang="ru-RU" sz="6000" b="1" dirty="0">
                <a:solidFill>
                  <a:srgbClr val="3333FF"/>
                </a:solidFill>
              </a:rPr>
              <a:t> </a:t>
            </a:r>
            <a:r>
              <a:rPr lang="en-US" altLang="ru-RU" sz="6000" b="1" dirty="0">
                <a:solidFill>
                  <a:srgbClr val="3333FF"/>
                </a:solidFill>
              </a:rPr>
              <a:t>19-20 </a:t>
            </a:r>
            <a:r>
              <a:rPr lang="ru-RU" altLang="ru-RU" sz="6000" b="1" dirty="0">
                <a:solidFill>
                  <a:srgbClr val="3333FF"/>
                </a:solidFill>
              </a:rPr>
              <a:t>веков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4085E4A-0283-4943-8061-E432AD27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6" y="196104"/>
            <a:ext cx="2143125" cy="3343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512544-6C06-4051-B6EC-607DACF2C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00" y="188640"/>
            <a:ext cx="2268982" cy="3343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654710-0DEB-4694-AD9B-BBD24E59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296" y="161578"/>
            <a:ext cx="2313434" cy="330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BCA5C4-8985-45B6-A019-6E1B1A8F9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" y="3668716"/>
            <a:ext cx="2143125" cy="30685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C8F7DF-C42F-4E28-B9C0-3433D477B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948" y="3647583"/>
            <a:ext cx="2143125" cy="3089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0609176-4CB5-49FB-AF60-C99BA6D21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3862" y="3647931"/>
            <a:ext cx="2247112" cy="30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4E4E75D-F471-4F03-BBA7-9458ED3F5DC9}"/>
              </a:ext>
            </a:extLst>
          </p:cNvPr>
          <p:cNvSpPr/>
          <p:nvPr/>
        </p:nvSpPr>
        <p:spPr>
          <a:xfrm>
            <a:off x="0" y="766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a typeface="Times New Roman" panose="02020603050405020304" pitchFamily="18" charset="0"/>
              </a:rPr>
              <a:t>Густав Роберт Кирхгоф</a:t>
            </a: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53AFB4C-96FA-4CAC-9C3C-E7DE74C27834}"/>
              </a:ext>
            </a:extLst>
          </p:cNvPr>
          <p:cNvSpPr/>
          <p:nvPr/>
        </p:nvSpPr>
        <p:spPr>
          <a:xfrm>
            <a:off x="2388543" y="548680"/>
            <a:ext cx="6752778" cy="63159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Густав Роберт Кирхгоф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(1824-</a:t>
            </a:r>
            <a:r>
              <a:rPr lang="ru-RU" dirty="0">
                <a:solidFill>
                  <a:srgbClr val="36363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1887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) немецкий ученый-физик, окончил Кенигсбергский университет. В 1847 защитил докторскую диссертацию в Берлине. </a:t>
            </a:r>
            <a:r>
              <a:rPr lang="ru-RU" dirty="0">
                <a:solidFill>
                  <a:srgbClr val="36363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1854 году перешел на должность профессора в Гейдельберге.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Выдающимся открытием Г. Кирхгофа стала разработка метода спектрального анализа и создание прибора, получившего название «спектроскоп». В результате исследований было установлено, что каждое вещество имеет свой спектр излучения.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данного метода позволило Г. Кирхгофу с коллегами открыть цезий и рубидий.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спектральным линиям было доказано присутствие водорода, гели, железа, хрома, кальция, натрия в атмосфере Солнца. </a:t>
            </a:r>
            <a:r>
              <a:rPr lang="ru-RU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1859 году им был открыт закон об отношении </a:t>
            </a:r>
            <a:r>
              <a:rPr lang="ru-RU" dirty="0" err="1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испускательной</a:t>
            </a:r>
            <a:r>
              <a:rPr lang="ru-RU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поглощательной способностей тела позже названный </a:t>
            </a:r>
            <a:r>
              <a:rPr lang="ru-RU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«законом Кирхгофа»</a:t>
            </a:r>
            <a:r>
              <a:rPr lang="ru-RU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 1862 году ученый ввел понятие «абсолютно черное тело». Предложена модель, известная теперь как модель Кирхгофа, представляющая собой практически замкнутую полость с маленьким отверстием. Излучение, проникающее внутрь многократно отражалось, теряя при этом энергию и не покидало полость.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DBB047-A17B-4CB2-ABF5-5B2591945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2344351" cy="32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>
            <a:extLst>
              <a:ext uri="{FF2B5EF4-FFF2-40B4-BE49-F238E27FC236}">
                <a16:creationId xmlns="" xmlns:a16="http://schemas.microsoft.com/office/drawing/2014/main" id="{0754FC85-CDF0-4197-8079-4701A401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43881"/>
            <a:ext cx="5651500" cy="317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Больцман Людвиг (1844–1906) – австрийский физик-теоретик, один из основоположников классической статистической физики. Основные работы в области кинетической теории газов, термодинамики и теории излучения. Вывел основное кинетическое уравнение газов, являющееся основой физической кинетики. Впервые применил к излучению принципы термодинамики.</a:t>
            </a:r>
            <a:r>
              <a:rPr lang="ru-RU" altLang="ru-RU" sz="1800" b="1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2E3BEE-8038-4792-A970-60C3E69B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3418248" cy="41692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AEEF21C-15AF-479B-A366-F4533E65D45C}"/>
              </a:ext>
            </a:extLst>
          </p:cNvPr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202122"/>
                </a:solidFill>
              </a:rPr>
              <a:t>Лю́двиг</a:t>
            </a:r>
            <a:r>
              <a:rPr lang="ru-RU" sz="3200" b="1" dirty="0">
                <a:solidFill>
                  <a:srgbClr val="202122"/>
                </a:solidFill>
              </a:rPr>
              <a:t> </a:t>
            </a:r>
            <a:r>
              <a:rPr lang="ru-RU" sz="3200" b="1" dirty="0" err="1">
                <a:solidFill>
                  <a:srgbClr val="202122"/>
                </a:solidFill>
              </a:rPr>
              <a:t>Бо́льцман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>
            <a:extLst>
              <a:ext uri="{FF2B5EF4-FFF2-40B4-BE49-F238E27FC236}">
                <a16:creationId xmlns="" xmlns:a16="http://schemas.microsoft.com/office/drawing/2014/main" id="{D3B1B2C5-A2CB-47DB-ACFC-EB126FD0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3" y="697350"/>
            <a:ext cx="6444208" cy="590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Австрийский физик-экспериментатор </a:t>
            </a:r>
            <a:r>
              <a:rPr lang="ru-RU" sz="1800" b="1" dirty="0">
                <a:solidFill>
                  <a:srgbClr val="3333FF"/>
                </a:solidFill>
                <a:latin typeface="arial" panose="020B0604020202020204" pitchFamily="34" charset="0"/>
              </a:rPr>
              <a:t>(1835-1893).</a:t>
            </a:r>
            <a:endParaRPr lang="ru-RU" sz="1800" b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Родился в г. </a:t>
            </a:r>
            <a:r>
              <a:rPr lang="ru-RU" altLang="ru-RU" sz="1800" b="1" dirty="0" err="1">
                <a:solidFill>
                  <a:srgbClr val="3333FF"/>
                </a:solidFill>
              </a:rPr>
              <a:t>Клагенфурт</a:t>
            </a:r>
            <a:r>
              <a:rPr lang="ru-RU" altLang="ru-RU" sz="1800" b="1" dirty="0">
                <a:solidFill>
                  <a:srgbClr val="3333FF"/>
                </a:solidFill>
              </a:rPr>
              <a:t>. По окончании Венского университета продолжил свою карьеру там же — с 1863 года профессор кафедры высшей математики и физики, с 1866 года — по совместительству в качестве директора Института экспериментальной физики при Венском университете.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Исследования Стефана затронули целый ряд разделов физики, включая явления электромагнитной индукции, диффузии, молекулярно-кинетическую теорию газов. Однако своей научной репутацией он обязан, прежде всего, работе по исследованию теплопередачи посредством излучения. </a:t>
            </a:r>
            <a:r>
              <a:rPr lang="ru-RU" altLang="ru-RU" sz="1800" b="1" dirty="0">
                <a:solidFill>
                  <a:srgbClr val="3333FF"/>
                </a:solidFill>
              </a:rPr>
              <a:t>Именно он экспериментально нашел формулу закона Стефана—Больцмана путем измерения теплоотдачи платиновой проволоки при различных температурах; теоретическое же обоснование закона дал его ученик Людвиг Больцман. Стефан впервые дал достоверную оценку температуры поверхности Солнца — около 6000 градусов по абсолютной шкале.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8BD143-90C3-4954-86F4-DA5651DEF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" y="2204864"/>
            <a:ext cx="2580559" cy="28575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5CF6EE2-8BBD-40C7-85DF-680117ED38F6}"/>
              </a:ext>
            </a:extLst>
          </p:cNvPr>
          <p:cNvSpPr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Иозеф Стефан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15756A-09EB-4134-A87E-33EF94D0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" y="1562757"/>
            <a:ext cx="2694808" cy="34563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70A8258-6F18-44BF-9805-15367CB7AC35}"/>
              </a:ext>
            </a:extLst>
          </p:cNvPr>
          <p:cNvSpPr/>
          <p:nvPr/>
        </p:nvSpPr>
        <p:spPr>
          <a:xfrm>
            <a:off x="0" y="332656"/>
            <a:ext cx="913675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Лорд </a:t>
            </a:r>
            <a:r>
              <a:rPr lang="ru-RU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Рэйли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Рэлей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07C8FCC-8C9F-4887-9B1C-F2215ADEAE0E}"/>
              </a:ext>
            </a:extLst>
          </p:cNvPr>
          <p:cNvSpPr/>
          <p:nvPr/>
        </p:nvSpPr>
        <p:spPr>
          <a:xfrm>
            <a:off x="2699792" y="1762967"/>
            <a:ext cx="6436966" cy="30559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Уи́льям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Стретт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третий барон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Рэле́й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1842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-1919), более известный как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лорд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Рэйли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Рэлей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— британский физик-механик, открывший (с Уильямом Рамзаем)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газ аргон и получивший за это Нобелевскую премию по физике в 1904 году.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Открыл явление, называемое теперь рассеянием Рэлея, и предсказал существование поверхностных волн, которые также называются волнами Рэлея. Член Лондонского королевского общества (1873), его президент в 1905-1908 годах. Иностранный член Французской академии наук.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DE8C3C-5CD2-4590-9209-AFF20557A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150168" cy="4392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92DDD7-44A5-45D8-8C94-1785AFE983E5}"/>
              </a:ext>
            </a:extLst>
          </p:cNvPr>
          <p:cNvSpPr txBox="1"/>
          <p:nvPr/>
        </p:nvSpPr>
        <p:spPr>
          <a:xfrm>
            <a:off x="349188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DF1796-F8F0-455A-82A7-4E5F9F8516E2}"/>
              </a:ext>
            </a:extLst>
          </p:cNvPr>
          <p:cNvSpPr txBox="1"/>
          <p:nvPr/>
        </p:nvSpPr>
        <p:spPr>
          <a:xfrm>
            <a:off x="1" y="40466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a typeface="Calibri" panose="020F0502020204030204" pitchFamily="34" charset="0"/>
              </a:rPr>
              <a:t>Вильгельм Вин </a:t>
            </a:r>
            <a:endParaRPr lang="ru-RU" sz="3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EE2819D-0A4F-4CEA-B1E8-BE7B9414A496}"/>
              </a:ext>
            </a:extLst>
          </p:cNvPr>
          <p:cNvSpPr/>
          <p:nvPr/>
        </p:nvSpPr>
        <p:spPr>
          <a:xfrm>
            <a:off x="3347863" y="1189559"/>
            <a:ext cx="5782419" cy="4916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Вильгельм Карл Вернер Отто Фриц Франц Вин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(1864-1928, Мюнхен)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–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немецкий физик, </a:t>
            </a:r>
            <a:r>
              <a:rPr lang="ru-RU" b="1" dirty="0">
                <a:solidFill>
                  <a:srgbClr val="FF33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лауреат Нобелевской премии по физике в 1911 году «за открытия в области законов, управляющих тепловым излучением»</a:t>
            </a: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Учился в Гёттингенским и Берлинском университетах. 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1886 году 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получил докторскую степень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Работал профессором в </a:t>
            </a:r>
            <a:r>
              <a:rPr lang="ru-RU" dirty="0" err="1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Ахенском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техническом университете, с 1899 в </a:t>
            </a:r>
            <a:r>
              <a:rPr lang="ru-RU" dirty="0" err="1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Гиссенском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университете, 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1900 году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переходит в университет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Вюрцбурга, 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1919 года 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переезжает 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Мюнхен</a:t>
            </a:r>
            <a:r>
              <a:rPr lang="ru-RU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 качестве преемника Рентгена.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1893-94 </a:t>
            </a:r>
            <a:r>
              <a:rPr lang="ru-RU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годах открыл закон смещения для теплового излучения носящий теперь его имя «закон смещения Вина». В 1898 году Вильгельм Вин</a:t>
            </a: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открыл протоны </a:t>
            </a:r>
            <a:r>
              <a:rPr lang="ru-RU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измерил отношение заряда протона к его массе</a:t>
            </a: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20511"/>
            <a:ext cx="6084168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ПЛАНК Макс Карл Эрнст Людвиг (1858 —1947)</a:t>
            </a:r>
            <a:r>
              <a:rPr lang="ru-RU" sz="2800" dirty="0">
                <a:solidFill>
                  <a:srgbClr val="0000CC"/>
                </a:solidFill>
              </a:rPr>
              <a:t> — немецкий физик-теоретик, </a:t>
            </a:r>
          </a:p>
          <a:p>
            <a:pPr algn="ctr"/>
            <a:r>
              <a:rPr lang="ru-RU" sz="2800" dirty="0">
                <a:solidFill>
                  <a:srgbClr val="0000CC"/>
                </a:solidFill>
              </a:rPr>
              <a:t>основоположник квантовой физики, </a:t>
            </a:r>
          </a:p>
          <a:p>
            <a:pPr algn="ctr"/>
            <a:r>
              <a:rPr lang="ru-RU" sz="2800" dirty="0">
                <a:solidFill>
                  <a:srgbClr val="0000CC"/>
                </a:solidFill>
              </a:rPr>
              <a:t>член Берлинской АН (1894).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Нобелевская премия (1919)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 открытие квантов энергии и развитие физики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ru-RU" sz="2000" dirty="0"/>
              <a:t>Окончил Мюнхенский ун-т (1878), в 1879 получил степень доктора философии. </a:t>
            </a:r>
          </a:p>
          <a:p>
            <a:pPr algn="ctr"/>
            <a:r>
              <a:rPr lang="ru-RU" sz="2000" dirty="0"/>
              <a:t>Профессор университетов в Мюнхене (1880 – 85); в Киле (1885 -1888); в Берлине (1889 – 1926).</a:t>
            </a:r>
          </a:p>
        </p:txBody>
      </p:sp>
      <p:pic>
        <p:nvPicPr>
          <p:cNvPr id="3" name="Picture 6" descr="D:\Планк.tif">
            <a:extLst>
              <a:ext uri="{FF2B5EF4-FFF2-40B4-BE49-F238E27FC236}">
                <a16:creationId xmlns="" xmlns:a16="http://schemas.microsoft.com/office/drawing/2014/main" id="{D8AD79A9-006A-4D41-82B0-95AE01BB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2"/>
            <a:ext cx="2915816" cy="43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Einstein 1933.jpg">
            <a:hlinkClick r:id="rId2"/>
            <a:extLst>
              <a:ext uri="{FF2B5EF4-FFF2-40B4-BE49-F238E27FC236}">
                <a16:creationId xmlns="" xmlns:a16="http://schemas.microsoft.com/office/drawing/2014/main" id="{379E57B9-58DE-421F-8552-E7789A47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81075"/>
            <a:ext cx="36718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>
            <a:extLst>
              <a:ext uri="{FF2B5EF4-FFF2-40B4-BE49-F238E27FC236}">
                <a16:creationId xmlns="" xmlns:a16="http://schemas.microsoft.com/office/drawing/2014/main" id="{85EE1BB3-897F-43C1-84B0-7FB90CF27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53086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>
                <a:solidFill>
                  <a:srgbClr val="0033CC"/>
                </a:solidFill>
              </a:rPr>
              <a:t>Альбе́рт</a:t>
            </a:r>
            <a:r>
              <a:rPr lang="ru-RU" altLang="ru-RU" sz="2800" b="1" dirty="0">
                <a:solidFill>
                  <a:srgbClr val="0033CC"/>
                </a:solidFill>
              </a:rPr>
              <a:t> </a:t>
            </a:r>
            <a:r>
              <a:rPr lang="ru-RU" altLang="ru-RU" sz="2800" b="1" dirty="0" err="1">
                <a:solidFill>
                  <a:srgbClr val="0033CC"/>
                </a:solidFill>
              </a:rPr>
              <a:t>Эйнште́йн</a:t>
            </a:r>
            <a:r>
              <a:rPr lang="ru-RU" altLang="ru-RU" sz="2800" dirty="0">
                <a:solidFill>
                  <a:srgbClr val="0033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33CC"/>
                </a:solidFill>
              </a:rPr>
              <a:t>(1879-1955), физик-теоретик, один из основателей современной теоретической физики, лауреат Нобелевской премии по физике 1921 года, общественный деятель-гуманист. Жил в Германии (1879-1893, 1914-1933), Швейцарии (1893-1914) и США (1933-1955). Почетный доктор около 20 ведущих университетов мира, член многих Академий наук, в том числе иностранный почётный член АН СССР (1926).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a/af/JH_Poincare.jpg/220px-JH_Poincare.jpg">
            <a:hlinkClick r:id="rId2"/>
            <a:extLst>
              <a:ext uri="{FF2B5EF4-FFF2-40B4-BE49-F238E27FC236}">
                <a16:creationId xmlns="" xmlns:a16="http://schemas.microsoft.com/office/drawing/2014/main" id="{9420FBEA-2D71-4419-B3D5-2933A362CA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61"/>
            <a:ext cx="2219325" cy="2995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1A2600-9D31-4339-AEE6-BB09B2B058AB}"/>
              </a:ext>
            </a:extLst>
          </p:cNvPr>
          <p:cNvSpPr txBox="1"/>
          <p:nvPr/>
        </p:nvSpPr>
        <p:spPr>
          <a:xfrm>
            <a:off x="2267744" y="1988840"/>
            <a:ext cx="6876256" cy="1849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Жюль Анри́ Пуанкаре́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 (1854- 1912, Франция)  французский математик, механик, физик, астроном и философ. </a:t>
            </a:r>
            <a:r>
              <a:rPr lang="ru-RU" dirty="0">
                <a:ea typeface="Times New Roman" panose="02020603050405020304" pitchFamily="18" charset="0"/>
              </a:rPr>
              <a:t>Глава Парижской академии наук  (1906), член французской академии (1908) и ещё более 30 академий мира, в том числе иностранный член-корреспондент Петербургской академии наук (1895). </a:t>
            </a:r>
            <a:endParaRPr lang="ru-RU" dirty="0"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76B7626-4070-4656-BFE0-81C4614BF013}"/>
              </a:ext>
            </a:extLst>
          </p:cNvPr>
          <p:cNvSpPr/>
          <p:nvPr/>
        </p:nvSpPr>
        <p:spPr>
          <a:xfrm>
            <a:off x="2267744" y="3861048"/>
            <a:ext cx="6876256" cy="3034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Историки причисляют Анри Пуанкаре к величайшим математикам всех времён. Он считается, наряду с Гильбертом, последним математиком-универсалом, учёным, способным охватить все математические результаты своего времени. Его перу принадлежат более 500 статей и книг. </a:t>
            </a:r>
            <a:r>
              <a:rPr lang="ru-RU" b="1" dirty="0">
                <a:ea typeface="Times New Roman" panose="02020603050405020304" pitchFamily="18" charset="0"/>
              </a:rPr>
              <a:t>«</a:t>
            </a:r>
            <a:r>
              <a:rPr lang="ru-RU" b="1" i="1" dirty="0">
                <a:ea typeface="Times New Roman" panose="02020603050405020304" pitchFamily="18" charset="0"/>
              </a:rPr>
              <a:t>Не будет преувеличением сказать, что не было такой области современной ему математики, „чистой“ или „прикладной“, которую бы он не обогатил замечательными методами и результатами</a:t>
            </a:r>
            <a:r>
              <a:rPr lang="ru-RU" b="1" dirty="0">
                <a:ea typeface="Times New Roman" panose="02020603050405020304" pitchFamily="18" charset="0"/>
              </a:rPr>
              <a:t>».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DBDE06-8A90-443D-8F56-150C97AD9FA9}"/>
              </a:ext>
            </a:extLst>
          </p:cNvPr>
          <p:cNvSpPr/>
          <p:nvPr/>
        </p:nvSpPr>
        <p:spPr>
          <a:xfrm>
            <a:off x="2332" y="-24878"/>
            <a:ext cx="9141668" cy="1936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FF"/>
                </a:solidFill>
                <a:ea typeface="Calibri" panose="020F0502020204030204" pitchFamily="34" charset="0"/>
              </a:rPr>
              <a:t>“Если бы природа не была прекрасной,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FF"/>
                </a:solidFill>
                <a:ea typeface="Calibri" panose="020F0502020204030204" pitchFamily="34" charset="0"/>
              </a:rPr>
              <a:t>она не стоила бы того, чтобы быть познанной, </a:t>
            </a:r>
            <a:endParaRPr lang="ru-RU" sz="2800" dirty="0">
              <a:solidFill>
                <a:srgbClr val="3333FF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>
                <a:solidFill>
                  <a:srgbClr val="3333FF"/>
                </a:solidFill>
                <a:ea typeface="Calibri" panose="020F0502020204030204" pitchFamily="34" charset="0"/>
              </a:rPr>
              <a:t>а </a:t>
            </a:r>
            <a:r>
              <a:rPr lang="ru-RU" sz="2800" b="1" dirty="0">
                <a:solidFill>
                  <a:srgbClr val="3333FF"/>
                </a:solidFill>
                <a:ea typeface="Calibri" panose="020F0502020204030204" pitchFamily="34" charset="0"/>
              </a:rPr>
              <a:t>жизнь не стоила бы того,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FF"/>
                </a:solidFill>
                <a:ea typeface="Calibri" panose="020F0502020204030204" pitchFamily="34" charset="0"/>
              </a:rPr>
              <a:t>чтобы быть прожитой”</a:t>
            </a:r>
            <a:endParaRPr lang="ru-RU" sz="2800" dirty="0">
              <a:solidFill>
                <a:srgbClr val="3333FF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616A3FF-28CC-4802-B343-170401942036}"/>
              </a:ext>
            </a:extLst>
          </p:cNvPr>
          <p:cNvSpPr/>
          <p:nvPr/>
        </p:nvSpPr>
        <p:spPr>
          <a:xfrm>
            <a:off x="0" y="548680"/>
            <a:ext cx="9324528" cy="54585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Среди его самых крупных достижений 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Анри Пуанкаре :</a:t>
            </a:r>
            <a:endParaRPr lang="ru-RU" sz="2800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Создание топологии.</a:t>
            </a:r>
            <a:endParaRPr lang="ru-RU" sz="28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Создание теории дифференциальных уравнений.</a:t>
            </a:r>
            <a:endParaRPr lang="ru-RU" sz="28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Разработка теории автоморфных функций.</a:t>
            </a:r>
            <a:endParaRPr lang="ru-RU" sz="28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Разработка новых, чрезвычайно эффективных методов небесной механики.</a:t>
            </a:r>
            <a:endParaRPr lang="ru-RU" sz="28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Создание математических основ теории относительности, а также обобщение принципа относительности на все физические явления.</a:t>
            </a:r>
            <a:endParaRPr lang="ru-RU" sz="2800" dirty="0">
              <a:ea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12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Наглядная модель геометрии Лобачевского</a:t>
            </a:r>
            <a:endParaRPr lang="ru-RU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653EF13-99AE-4E1D-A939-9FA214954D43}"/>
              </a:ext>
            </a:extLst>
          </p:cNvPr>
          <p:cNvSpPr/>
          <p:nvPr/>
        </p:nvSpPr>
        <p:spPr>
          <a:xfrm>
            <a:off x="0" y="1340768"/>
            <a:ext cx="9144000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3333FF"/>
                </a:solidFill>
              </a:rPr>
              <a:t>В декабре 2000 года мировая научная общественность отмечала </a:t>
            </a:r>
            <a:r>
              <a:rPr lang="ru-RU" altLang="ru-RU" sz="4400" b="1" dirty="0"/>
              <a:t>столетний юбилей </a:t>
            </a:r>
            <a:r>
              <a:rPr lang="ru-RU" altLang="ru-RU" sz="4400" b="1" dirty="0">
                <a:solidFill>
                  <a:srgbClr val="3333FF"/>
                </a:solidFill>
              </a:rPr>
              <a:t>возникновения новой науки – </a:t>
            </a:r>
            <a:r>
              <a:rPr lang="ru-RU" altLang="ru-RU" sz="6000" b="1" i="1" dirty="0">
                <a:solidFill>
                  <a:srgbClr val="FF0000"/>
                </a:solidFill>
              </a:rPr>
              <a:t>квантовой физики!!!</a:t>
            </a:r>
            <a:r>
              <a:rPr lang="ru-RU" altLang="ru-RU" sz="4400" b="1" dirty="0">
                <a:solidFill>
                  <a:srgbClr val="33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8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FE1F6C-91B5-432F-B0F5-5E2426BE3A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181"/>
            <a:ext cx="3194145" cy="4023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EDECCDD-A9E8-48FF-929C-2BA3504B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F1E1C3-2FFB-4F6D-A757-ED99B6DBF3BB}"/>
              </a:ext>
            </a:extLst>
          </p:cNvPr>
          <p:cNvSpPr txBox="1"/>
          <p:nvPr/>
        </p:nvSpPr>
        <p:spPr>
          <a:xfrm>
            <a:off x="29878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57DDE39-3D45-455D-8066-F0F94243AA79}"/>
              </a:ext>
            </a:extLst>
          </p:cNvPr>
          <p:cNvSpPr/>
          <p:nvPr/>
        </p:nvSpPr>
        <p:spPr>
          <a:xfrm>
            <a:off x="3275856" y="1323397"/>
            <a:ext cx="586814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Ри́чард</a:t>
            </a:r>
            <a:r>
              <a:rPr lang="ru-RU" b="1" dirty="0">
                <a:solidFill>
                  <a:srgbClr val="4D5156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Фи́ллипс</a:t>
            </a:r>
            <a:r>
              <a:rPr lang="ru-RU" b="1" dirty="0">
                <a:solidFill>
                  <a:srgbClr val="4D5156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Фе́йнман</a:t>
            </a:r>
            <a:r>
              <a:rPr lang="ru-RU" b="1" dirty="0">
                <a:solidFill>
                  <a:srgbClr val="4D5156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D5156"/>
                </a:solidFill>
                <a:ea typeface="Times New Roman" panose="02020603050405020304" pitchFamily="18" charset="0"/>
              </a:rPr>
              <a:t>— (</a:t>
            </a:r>
            <a:r>
              <a:rPr lang="ru-RU" dirty="0">
                <a:solidFill>
                  <a:srgbClr val="202124"/>
                </a:solidFill>
                <a:ea typeface="Calibri" panose="020F0502020204030204" pitchFamily="34" charset="0"/>
              </a:rPr>
              <a:t>1918</a:t>
            </a:r>
            <a:r>
              <a:rPr lang="ru-RU" dirty="0">
                <a:solidFill>
                  <a:srgbClr val="4D5156"/>
                </a:solidFill>
                <a:ea typeface="Calibri" panose="020F0502020204030204" pitchFamily="34" charset="0"/>
              </a:rPr>
              <a:t>-</a:t>
            </a:r>
            <a:r>
              <a:rPr lang="ru-RU" dirty="0">
                <a:solidFill>
                  <a:srgbClr val="202124"/>
                </a:solidFill>
                <a:ea typeface="Calibri" panose="020F0502020204030204" pitchFamily="34" charset="0"/>
              </a:rPr>
              <a:t>1988</a:t>
            </a:r>
            <a:r>
              <a:rPr lang="ru-RU" dirty="0">
                <a:solidFill>
                  <a:srgbClr val="4D5156"/>
                </a:solidFill>
                <a:ea typeface="Calibri" panose="020F0502020204030204" pitchFamily="34" charset="0"/>
              </a:rPr>
              <a:t>) американский физик, основные достижения относятся к области теоретической физики и квантовой физики. Один из создателей квантовой электродинамики. </a:t>
            </a:r>
            <a:r>
              <a:rPr lang="ru-RU" b="1" dirty="0">
                <a:solidFill>
                  <a:srgbClr val="4D5156"/>
                </a:solidFill>
                <a:ea typeface="Calibri" panose="020F0502020204030204" pitchFamily="34" charset="0"/>
              </a:rPr>
              <a:t>Лауреат Нобелевской премии по физике </a:t>
            </a:r>
            <a:r>
              <a:rPr lang="ru-RU" b="1" dirty="0">
                <a:solidFill>
                  <a:srgbClr val="202124"/>
                </a:solidFill>
                <a:ea typeface="Calibri" panose="020F0502020204030204" pitchFamily="34" charset="0"/>
              </a:rPr>
              <a:t>1965 г</a:t>
            </a:r>
            <a:r>
              <a:rPr lang="ru-RU" b="1" dirty="0">
                <a:solidFill>
                  <a:srgbClr val="4D5156"/>
                </a:solidFill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4D5156"/>
                </a:solidFill>
                <a:ea typeface="Calibri" panose="020F0502020204030204" pitchFamily="34" charset="0"/>
              </a:rPr>
              <a:t> В 1943—1945 годах входил в число разработчиков атомной бомбы в Лос-Аламосе.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2754553-5F23-44DB-AEBE-9484FC1791BD}"/>
              </a:ext>
            </a:extLst>
          </p:cNvPr>
          <p:cNvSpPr/>
          <p:nvPr/>
        </p:nvSpPr>
        <p:spPr>
          <a:xfrm>
            <a:off x="0" y="4932412"/>
            <a:ext cx="9144000" cy="1870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Физика как секс: 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может не давать практических результатов, но это не повод ею не заниматься…»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451C93-DCC0-4D3A-B453-7B498AC8E389}"/>
              </a:ext>
            </a:extLst>
          </p:cNvPr>
          <p:cNvSpPr txBox="1"/>
          <p:nvPr/>
        </p:nvSpPr>
        <p:spPr>
          <a:xfrm>
            <a:off x="0" y="-10244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Ри́чард</a:t>
            </a:r>
            <a:r>
              <a:rPr lang="ru-RU" sz="4000" b="1" dirty="0">
                <a:solidFill>
                  <a:srgbClr val="4D5156"/>
                </a:solidFill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Фи́ллипс</a:t>
            </a:r>
            <a:r>
              <a:rPr lang="ru-RU" sz="4000" b="1" dirty="0">
                <a:solidFill>
                  <a:srgbClr val="4D5156"/>
                </a:solidFill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4D5156"/>
                </a:solidFill>
                <a:ea typeface="Times New Roman" panose="02020603050405020304" pitchFamily="18" charset="0"/>
              </a:rPr>
              <a:t>Фе́йнман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04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9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d/Simple_harmonic_oscillator.gif">
            <a:hlinkClick r:id="rId3"/>
            <a:extLst>
              <a:ext uri="{FF2B5EF4-FFF2-40B4-BE49-F238E27FC236}">
                <a16:creationId xmlns="" xmlns:a16="http://schemas.microsoft.com/office/drawing/2014/main" id="{71305F8F-157A-4930-8362-2277DEEDD2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14398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 descr="Пергамент">
            <a:extLst>
              <a:ext uri="{FF2B5EF4-FFF2-40B4-BE49-F238E27FC236}">
                <a16:creationId xmlns="" xmlns:a16="http://schemas.microsoft.com/office/drawing/2014/main" id="{4BF0D7D1-AA09-4DF8-9DEC-88CC378C5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5" y="5876925"/>
          <a:ext cx="1990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5" imgW="545626" imgH="177646" progId="Equation.DSMT4">
                  <p:embed/>
                </p:oleObj>
              </mc:Choice>
              <mc:Fallback>
                <p:oleObj name="Equation" r:id="rId5" imgW="545626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876925"/>
                        <a:ext cx="1990725" cy="6477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227D2D-1B8E-4D75-ADAE-42FD8355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73056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Гармонический осциллятор</a:t>
            </a:r>
          </a:p>
        </p:txBody>
      </p:sp>
    </p:spTree>
    <p:extLst>
      <p:ext uri="{BB962C8B-B14F-4D97-AF65-F5344CB8AC3E}">
        <p14:creationId xmlns:p14="http://schemas.microsoft.com/office/powerpoint/2010/main" val="37554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Объект 1">
            <a:extLst>
              <a:ext uri="{FF2B5EF4-FFF2-40B4-BE49-F238E27FC236}">
                <a16:creationId xmlns="" xmlns:a16="http://schemas.microsoft.com/office/drawing/2014/main" id="{8248218A-F68E-42F3-A83D-611D22805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963" y="4797425"/>
          <a:ext cx="71469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" name="Equation" r:id="rId4" imgW="1663700" imgH="419100" progId="Equation.DSMT4">
                  <p:embed/>
                </p:oleObj>
              </mc:Choice>
              <mc:Fallback>
                <p:oleObj name="Equation" r:id="rId4" imgW="166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797425"/>
                        <a:ext cx="7146925" cy="180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Объект 2">
            <a:extLst>
              <a:ext uri="{FF2B5EF4-FFF2-40B4-BE49-F238E27FC236}">
                <a16:creationId xmlns="" xmlns:a16="http://schemas.microsoft.com/office/drawing/2014/main" id="{F7833DC5-0152-4DEB-A268-2467A4D00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341438"/>
          <a:ext cx="5648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6" imgW="774028" imgH="177646" progId="Equation.DSMT4">
                  <p:embed/>
                </p:oleObj>
              </mc:Choice>
              <mc:Fallback>
                <p:oleObj name="Equation" r:id="rId6" imgW="77402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341438"/>
                        <a:ext cx="5648325" cy="129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Объект 3">
            <a:extLst>
              <a:ext uri="{FF2B5EF4-FFF2-40B4-BE49-F238E27FC236}">
                <a16:creationId xmlns="" xmlns:a16="http://schemas.microsoft.com/office/drawing/2014/main" id="{AE78C1CF-943E-448D-ADDB-C9E34DFF9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862263"/>
          <a:ext cx="57118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8" imgW="1739900" imgH="482600" progId="Equation.DSMT4">
                  <p:embed/>
                </p:oleObj>
              </mc:Choice>
              <mc:Fallback>
                <p:oleObj name="Equation" r:id="rId8" imgW="1739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62263"/>
                        <a:ext cx="5711825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4">
            <a:extLst>
              <a:ext uri="{FF2B5EF4-FFF2-40B4-BE49-F238E27FC236}">
                <a16:creationId xmlns="" xmlns:a16="http://schemas.microsoft.com/office/drawing/2014/main" id="{ECDC41BB-750A-44BE-A774-77184F0F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</a:rPr>
              <a:t>ИДЕЯ ПЛАНКА (1900)</a:t>
            </a:r>
          </a:p>
        </p:txBody>
      </p:sp>
      <p:pic>
        <p:nvPicPr>
          <p:cNvPr id="33798" name="Picture 6" descr="D:\Планк.tif">
            <a:extLst>
              <a:ext uri="{FF2B5EF4-FFF2-40B4-BE49-F238E27FC236}">
                <a16:creationId xmlns="" xmlns:a16="http://schemas.microsoft.com/office/drawing/2014/main" id="{D8AD79A9-006A-4D41-82B0-95AE01BB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332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62C74B-6FFF-4F53-A58B-DE0ECCCB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72816"/>
            <a:ext cx="6134100" cy="3800475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6AE1E535-B35B-4FDE-80BA-E86BC863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38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Ультрафиолетовая катастрофа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3675FBEE-8301-4024-B8D2-0E50A51FB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93604"/>
          <a:ext cx="22955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4" imgW="2295471" imgH="828809" progId="Equation.DSMT4">
                  <p:embed/>
                </p:oleObj>
              </mc:Choice>
              <mc:Fallback>
                <p:oleObj name="Equation" r:id="rId4" imgW="2295471" imgH="828809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="" xmlns:a16="http://schemas.microsoft.com/office/drawing/2014/main" id="{3675FBEE-8301-4024-B8D2-0E50A51FB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93604"/>
                        <a:ext cx="22955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AF540810-29C9-47F4-9328-CBD81196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5055"/>
            <a:ext cx="91439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Согласно формуле Релея и Джинса оказывается, что на ультрафиолетовую область приходится бесконечно большая доля энергии.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Это расхождение теории и эксперимента получило у физиков название </a:t>
            </a:r>
            <a:r>
              <a:rPr lang="en-US" altLang="ru-RU" sz="1800" b="1" dirty="0">
                <a:solidFill>
                  <a:srgbClr val="3333FF"/>
                </a:solidFill>
              </a:rPr>
              <a:t>“</a:t>
            </a:r>
            <a:r>
              <a:rPr lang="ru-RU" altLang="ru-RU" sz="1800" b="1" i="1" dirty="0">
                <a:solidFill>
                  <a:srgbClr val="FF0000"/>
                </a:solidFill>
              </a:rPr>
              <a:t>ультрафиолетовая катастрофа</a:t>
            </a:r>
            <a:r>
              <a:rPr lang="en-US" altLang="ru-RU" sz="1800" b="1" dirty="0">
                <a:solidFill>
                  <a:srgbClr val="FF0000"/>
                </a:solidFill>
              </a:rPr>
              <a:t>”</a:t>
            </a:r>
            <a:r>
              <a:rPr lang="ru-RU" altLang="ru-RU" sz="1800" b="1" dirty="0">
                <a:solidFill>
                  <a:srgbClr val="FF0000"/>
                </a:solidFill>
              </a:rPr>
              <a:t> 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C6A935-690D-4C55-9748-1D10774EA007}"/>
              </a:ext>
            </a:extLst>
          </p:cNvPr>
          <p:cNvSpPr txBox="1"/>
          <p:nvPr/>
        </p:nvSpPr>
        <p:spPr>
          <a:xfrm>
            <a:off x="2353477" y="774218"/>
            <a:ext cx="67905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Формула Рэлея-Джинса;  </a:t>
            </a:r>
          </a:p>
          <a:p>
            <a:pPr algn="ctr"/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ω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dirty="0"/>
              <a:t>) – </a:t>
            </a:r>
            <a:r>
              <a:rPr lang="ru-RU" dirty="0" err="1"/>
              <a:t>испускательная</a:t>
            </a:r>
            <a:r>
              <a:rPr lang="ru-RU" dirty="0"/>
              <a:t> способность (</a:t>
            </a:r>
            <a:r>
              <a:rPr lang="ru-RU" dirty="0" err="1"/>
              <a:t>суммарна</a:t>
            </a:r>
            <a:r>
              <a:rPr lang="ru-RU" dirty="0"/>
              <a:t> энергия) </a:t>
            </a:r>
          </a:p>
          <a:p>
            <a:pPr algn="ctr"/>
            <a:r>
              <a:rPr lang="ru-RU" dirty="0"/>
              <a:t>абсолютно черного тела; 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ru-RU" dirty="0"/>
              <a:t>температура; </a:t>
            </a:r>
            <a:r>
              <a:rPr lang="el-GR" i="1" dirty="0"/>
              <a:t>ω</a:t>
            </a:r>
            <a:r>
              <a:rPr lang="ru-RU" dirty="0"/>
              <a:t> – частота волны</a:t>
            </a:r>
          </a:p>
        </p:txBody>
      </p:sp>
    </p:spTree>
    <p:extLst>
      <p:ext uri="{BB962C8B-B14F-4D97-AF65-F5344CB8AC3E}">
        <p14:creationId xmlns:p14="http://schemas.microsoft.com/office/powerpoint/2010/main" val="37086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25FB6FFD-A6C6-4DEF-9160-8CCD91CD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22" y="1417841"/>
            <a:ext cx="91440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r>
              <a:rPr kumimoji="0" lang="ru-RU" altLang="ru-RU" sz="142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54281" name="Picture 9" descr="https://upload.wikimedia.org/wikipedia/commons/thumb/a/a1/Blackbody-lg.png/350px-Blackbody-lg.png">
            <a:hlinkClick r:id="rId2"/>
            <a:extLst>
              <a:ext uri="{FF2B5EF4-FFF2-40B4-BE49-F238E27FC236}">
                <a16:creationId xmlns="" xmlns:a16="http://schemas.microsoft.com/office/drawing/2014/main" id="{42A1A444-C18B-43E1-A2DD-3DE0D3A3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045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BBEB6B-94FA-40FC-983C-CCBBD4CC19D4}"/>
              </a:ext>
            </a:extLst>
          </p:cNvPr>
          <p:cNvSpPr txBox="1"/>
          <p:nvPr/>
        </p:nvSpPr>
        <p:spPr>
          <a:xfrm>
            <a:off x="-25921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</a:t>
            </a:r>
            <a:r>
              <a:rPr lang="ru-RU" dirty="0" err="1"/>
              <a:t>испускательной</a:t>
            </a:r>
            <a:r>
              <a:rPr lang="ru-RU" dirty="0"/>
              <a:t> способности абсолютно чёрного тела от длины волны для разных температур (выделены цветом) </a:t>
            </a:r>
          </a:p>
          <a:p>
            <a:pPr algn="ctr"/>
            <a:r>
              <a:rPr lang="ru-RU" dirty="0"/>
              <a:t>и её вид, исходя из классических рассуждений Релея и Джинса (черный цвет)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09B474-20DA-46B2-A6E2-162C26266EBF}"/>
              </a:ext>
            </a:extLst>
          </p:cNvPr>
          <p:cNvSpPr txBox="1"/>
          <p:nvPr/>
        </p:nvSpPr>
        <p:spPr>
          <a:xfrm>
            <a:off x="107504" y="4525076"/>
            <a:ext cx="8037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0.0   0.2   0.4   0.6   0.8   1.0   1.2   1.4    Интенсивность (</a:t>
            </a:r>
            <a:r>
              <a:rPr lang="ru-RU" sz="1400" dirty="0" err="1"/>
              <a:t>аб.ед</a:t>
            </a:r>
            <a:r>
              <a:rPr lang="ru-RU" sz="1400" dirty="0"/>
              <a:t>.)    0   500   1000  </a:t>
            </a:r>
          </a:p>
          <a:p>
            <a:r>
              <a:rPr lang="ru-RU" sz="1400" dirty="0"/>
              <a:t> 1500    2000 2500   3000    Длина волны (</a:t>
            </a:r>
            <a:r>
              <a:rPr lang="ru-RU" sz="1400" dirty="0" err="1"/>
              <a:t>нм</a:t>
            </a:r>
            <a:r>
              <a:rPr lang="ru-RU" sz="1400" dirty="0"/>
              <a:t>)   Эксперимент   Формула Релея-Джинса (5000 К) </a:t>
            </a:r>
          </a:p>
          <a:p>
            <a:r>
              <a:rPr lang="ru-RU" sz="1400" dirty="0"/>
              <a:t>3000 К     4000 К     5000 К    </a:t>
            </a:r>
          </a:p>
        </p:txBody>
      </p:sp>
    </p:spTree>
    <p:extLst>
      <p:ext uri="{BB962C8B-B14F-4D97-AF65-F5344CB8AC3E}">
        <p14:creationId xmlns:p14="http://schemas.microsoft.com/office/powerpoint/2010/main" val="151042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DA56C5-6F55-466C-BFFE-2197EBD3562E}"/>
              </a:ext>
            </a:extLst>
          </p:cNvPr>
          <p:cNvSpPr txBox="1"/>
          <p:nvPr/>
        </p:nvSpPr>
        <p:spPr>
          <a:xfrm>
            <a:off x="-1881" y="836712"/>
            <a:ext cx="914400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FF0000"/>
                </a:solidFill>
              </a:rPr>
              <a:t>Заслуга в этом принадлежит многим великим ученым </a:t>
            </a:r>
            <a:endParaRPr lang="en-US" alt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4800" b="1" dirty="0" smtClean="0">
                <a:solidFill>
                  <a:srgbClr val="FF0000"/>
                </a:solidFill>
              </a:rPr>
              <a:t>и </a:t>
            </a:r>
            <a:r>
              <a:rPr lang="ru-RU" altLang="ru-RU" sz="4800" b="1" dirty="0">
                <a:solidFill>
                  <a:srgbClr val="FF0000"/>
                </a:solidFill>
              </a:rPr>
              <a:t>в первую очередь выдающемуся немецкому физику </a:t>
            </a:r>
          </a:p>
          <a:p>
            <a:pPr algn="ctr"/>
            <a:r>
              <a:rPr lang="ru-RU" altLang="ru-RU" sz="4800" b="1" dirty="0">
                <a:solidFill>
                  <a:srgbClr val="FF0000"/>
                </a:solidFill>
              </a:rPr>
              <a:t>Максу Планку</a:t>
            </a:r>
            <a:r>
              <a:rPr lang="ru-RU" altLang="ru-RU" sz="4800" b="1" dirty="0">
                <a:solidFill>
                  <a:srgbClr val="3333FF"/>
                </a:solidFill>
              </a:rPr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3333FF"/>
                </a:solidFill>
              </a:rPr>
              <a:t>Ему удалось решить проблему спектрального распределения света (1900), излучаемого нагретыми телами,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перед которой классическая физика оказалась бессильной!!!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345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DFD669-A8AB-4431-A543-0ECFC980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6308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B050"/>
                </a:solidFill>
              </a:rPr>
              <a:t>Именно эта гипотеза, развитая впоследствии трудами многих выдающихся физиков, </a:t>
            </a:r>
            <a:endParaRPr lang="en-US" altLang="ru-RU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B0F0"/>
                </a:solidFill>
              </a:rPr>
              <a:t>послужила началом процесса </a:t>
            </a:r>
            <a:r>
              <a:rPr lang="ru-RU" altLang="ru-RU" b="1" dirty="0" smtClean="0">
                <a:solidFill>
                  <a:srgbClr val="00B0F0"/>
                </a:solidFill>
              </a:rPr>
              <a:t>пересмотра</a:t>
            </a:r>
            <a:endParaRPr lang="en-US" altLang="ru-RU" b="1" dirty="0" smtClean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B0F0"/>
                </a:solidFill>
              </a:rPr>
              <a:t> </a:t>
            </a:r>
            <a:r>
              <a:rPr lang="ru-RU" altLang="ru-RU" b="1" dirty="0">
                <a:solidFill>
                  <a:srgbClr val="00B0F0"/>
                </a:solidFill>
              </a:rPr>
              <a:t>и ломки многих старых понятий, </a:t>
            </a:r>
            <a:endParaRPr lang="en-US" altLang="ru-RU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B0F0"/>
                </a:solidFill>
              </a:rPr>
              <a:t>который завершился созданием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</a:rPr>
              <a:t>квантовой физики</a:t>
            </a:r>
            <a:endParaRPr lang="ru-RU" altLang="ru-RU" b="1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48" y="260648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3333FF"/>
                </a:solidFill>
              </a:rPr>
              <a:t>Планк первым высказал </a:t>
            </a:r>
            <a:endParaRPr lang="en-US" altLang="ru-RU" sz="3200" b="1" dirty="0">
              <a:solidFill>
                <a:srgbClr val="3333FF"/>
              </a:solidFill>
            </a:endParaRPr>
          </a:p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революционную гипотезу </a:t>
            </a:r>
            <a:endParaRPr lang="en-US" alt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3200" b="1" dirty="0">
                <a:solidFill>
                  <a:srgbClr val="3333FF"/>
                </a:solidFill>
              </a:rPr>
              <a:t>о квантовании энергии осциллятора (колебательной системы), несовместимую с принципами классической физики.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39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="" xmlns:a16="http://schemas.microsoft.com/office/drawing/2014/main" id="{46D7979E-B8F1-40D3-923F-0F6D6835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3333FF"/>
                </a:solidFill>
              </a:rPr>
              <a:t>К концу </a:t>
            </a:r>
            <a:r>
              <a:rPr lang="en-US" altLang="ru-RU" sz="3600" b="1" i="1" dirty="0">
                <a:solidFill>
                  <a:srgbClr val="3333FF"/>
                </a:solidFill>
              </a:rPr>
              <a:t>IXX </a:t>
            </a:r>
            <a:r>
              <a:rPr lang="ru-RU" altLang="ru-RU" sz="3600" b="1" i="1" dirty="0">
                <a:solidFill>
                  <a:srgbClr val="3333FF"/>
                </a:solidFill>
              </a:rPr>
              <a:t>века достижения в науке, в физике были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3333FF"/>
                </a:solidFill>
              </a:rPr>
              <a:t>столь значительны</a:t>
            </a:r>
            <a:r>
              <a:rPr lang="ru-RU" altLang="ru-RU" sz="4000" b="1" i="1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/>
              <a:t>что крупнейшим ученым мира тогда казалось,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классическая физика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может объяснить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ВСЁ!!!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6FFB639A-8374-47CE-A2AF-D5F523F44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Однако постепенно стали накапливаться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экспериментальные факты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не поддающиеся объяснению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на основе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классической физики – механики,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термодинамики, электродинамики,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оптики, атомной физики.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AAE7F9-E270-41C6-AA89-79AE3E898C37}"/>
              </a:ext>
            </a:extLst>
          </p:cNvPr>
          <p:cNvSpPr txBox="1"/>
          <p:nvPr/>
        </p:nvSpPr>
        <p:spPr>
          <a:xfrm>
            <a:off x="0" y="4509120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</a:rPr>
              <a:t>Этих фактов становилось </a:t>
            </a:r>
          </a:p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</a:rPr>
              <a:t>все больше и больше!!!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706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2023</Words>
  <Application>Microsoft Office PowerPoint</Application>
  <PresentationFormat>Экран (4:3)</PresentationFormat>
  <Paragraphs>214</Paragraphs>
  <Slides>46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Оформление по умолчанию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ISSP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Suvorov</dc:creator>
  <cp:lastModifiedBy>Suvorov</cp:lastModifiedBy>
  <cp:revision>723</cp:revision>
  <dcterms:created xsi:type="dcterms:W3CDTF">2009-01-22T09:50:45Z</dcterms:created>
  <dcterms:modified xsi:type="dcterms:W3CDTF">2024-03-20T09:14:58Z</dcterms:modified>
</cp:coreProperties>
</file>